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5" r:id="rId1"/>
    <p:sldMasterId id="2147484400" r:id="rId2"/>
  </p:sldMasterIdLst>
  <p:notesMasterIdLst>
    <p:notesMasterId r:id="rId36"/>
  </p:notesMasterIdLst>
  <p:handoutMasterIdLst>
    <p:handoutMasterId r:id="rId37"/>
  </p:handoutMasterIdLst>
  <p:sldIdLst>
    <p:sldId id="401" r:id="rId3"/>
    <p:sldId id="418" r:id="rId4"/>
    <p:sldId id="421" r:id="rId5"/>
    <p:sldId id="420" r:id="rId6"/>
    <p:sldId id="419" r:id="rId7"/>
    <p:sldId id="399" r:id="rId8"/>
    <p:sldId id="402" r:id="rId9"/>
    <p:sldId id="424" r:id="rId10"/>
    <p:sldId id="423" r:id="rId11"/>
    <p:sldId id="405" r:id="rId12"/>
    <p:sldId id="406" r:id="rId13"/>
    <p:sldId id="422" r:id="rId14"/>
    <p:sldId id="408" r:id="rId15"/>
    <p:sldId id="409" r:id="rId16"/>
    <p:sldId id="411" r:id="rId17"/>
    <p:sldId id="413" r:id="rId18"/>
    <p:sldId id="414" r:id="rId19"/>
    <p:sldId id="415" r:id="rId20"/>
    <p:sldId id="439" r:id="rId21"/>
    <p:sldId id="416" r:id="rId22"/>
    <p:sldId id="426" r:id="rId23"/>
    <p:sldId id="427" r:id="rId24"/>
    <p:sldId id="429" r:id="rId25"/>
    <p:sldId id="430" r:id="rId26"/>
    <p:sldId id="431" r:id="rId27"/>
    <p:sldId id="432" r:id="rId28"/>
    <p:sldId id="433" r:id="rId29"/>
    <p:sldId id="434" r:id="rId30"/>
    <p:sldId id="435" r:id="rId31"/>
    <p:sldId id="436" r:id="rId32"/>
    <p:sldId id="437" r:id="rId33"/>
    <p:sldId id="438" r:id="rId34"/>
    <p:sldId id="440" r:id="rId35"/>
  </p:sldIdLst>
  <p:sldSz cx="12192000" cy="6858000"/>
  <p:notesSz cx="6797675" cy="9928225"/>
  <p:defaultTextStyle>
    <a:defPPr>
      <a:defRPr lang="en-US"/>
    </a:defPPr>
    <a:lvl1pPr marL="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2160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7B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12"/>
    <p:restoredTop sz="94674"/>
  </p:normalViewPr>
  <p:slideViewPr>
    <p:cSldViewPr snapToGrid="0" snapToObjects="1">
      <p:cViewPr varScale="1">
        <p:scale>
          <a:sx n="109" d="100"/>
          <a:sy n="109" d="100"/>
        </p:scale>
        <p:origin x="108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DD9A99-7AD6-4FB6-B15B-785705C43CE1}" type="doc">
      <dgm:prSet loTypeId="urn:microsoft.com/office/officeart/2005/8/layout/radial5" loCatId="cycl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AB464E2C-26C6-4EA8-9CD5-5239B30F1E87}">
      <dgm:prSet phldrT="[Текст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созывает и проводит заседание КРК</a:t>
          </a:r>
        </a:p>
        <a:p>
          <a:endParaRPr lang="ru-RU" sz="1400" dirty="0"/>
        </a:p>
      </dgm:t>
    </dgm:pt>
    <dgm:pt modelId="{273F8984-89B9-4DD2-8FDA-F1FDA2954F7D}" type="parTrans" cxnId="{94AF2B6D-A7FC-415E-8214-3DD7655DA4BD}">
      <dgm:prSet/>
      <dgm:spPr>
        <a:noFill/>
      </dgm:spPr>
      <dgm:t>
        <a:bodyPr/>
        <a:lstStyle/>
        <a:p>
          <a:endParaRPr lang="ru-RU" dirty="0"/>
        </a:p>
      </dgm:t>
    </dgm:pt>
    <dgm:pt modelId="{6741E398-6742-4CA1-B006-B93B947F32E8}" type="sibTrans" cxnId="{94AF2B6D-A7FC-415E-8214-3DD7655DA4BD}">
      <dgm:prSet/>
      <dgm:spPr/>
      <dgm:t>
        <a:bodyPr/>
        <a:lstStyle/>
        <a:p>
          <a:endParaRPr lang="ru-RU"/>
        </a:p>
      </dgm:t>
    </dgm:pt>
    <dgm:pt modelId="{D8B3B93A-C0AC-41C3-B8B0-B2A56C8A6C66}">
      <dgm:prSet phldrT="[Текст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организует текущую работу КРК</a:t>
          </a:r>
          <a:r>
            <a:rPr lang="ru-RU" sz="14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 </a:t>
          </a:r>
          <a:endParaRPr lang="ru-RU" sz="1400" b="1" dirty="0">
            <a:solidFill>
              <a:schemeClr val="tx1"/>
            </a:solidFill>
          </a:endParaRPr>
        </a:p>
      </dgm:t>
    </dgm:pt>
    <dgm:pt modelId="{E4F5AD66-52A8-4E76-86E0-0ADEE8E55B0D}" type="parTrans" cxnId="{E6FF58C8-4E25-4C42-89A4-255D907E788B}">
      <dgm:prSet/>
      <dgm:spPr>
        <a:noFill/>
      </dgm:spPr>
      <dgm:t>
        <a:bodyPr/>
        <a:lstStyle/>
        <a:p>
          <a:endParaRPr lang="ru-RU" dirty="0"/>
        </a:p>
      </dgm:t>
    </dgm:pt>
    <dgm:pt modelId="{CEE77946-67B6-4B55-AF5F-4DA2006EC49A}" type="sibTrans" cxnId="{E6FF58C8-4E25-4C42-89A4-255D907E788B}">
      <dgm:prSet/>
      <dgm:spPr/>
      <dgm:t>
        <a:bodyPr/>
        <a:lstStyle/>
        <a:p>
          <a:endParaRPr lang="ru-RU"/>
        </a:p>
      </dgm:t>
    </dgm:pt>
    <dgm:pt modelId="{DFA39F83-1137-463B-AA3C-ABA291C7D6CD}">
      <dgm:prSet phldrT="[Текст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подписывает документы КРК  </a:t>
          </a:r>
          <a:endParaRPr lang="ru-RU" sz="1400" dirty="0">
            <a:solidFill>
              <a:schemeClr val="tx1"/>
            </a:solidFill>
          </a:endParaRPr>
        </a:p>
      </dgm:t>
    </dgm:pt>
    <dgm:pt modelId="{ABF7B77F-40C4-4F2C-A178-30D8F1265AC6}" type="parTrans" cxnId="{0CEA9B37-3B1F-4936-9433-40649A7ABE47}">
      <dgm:prSet/>
      <dgm:spPr>
        <a:noFill/>
      </dgm:spPr>
      <dgm:t>
        <a:bodyPr/>
        <a:lstStyle/>
        <a:p>
          <a:endParaRPr lang="ru-RU" dirty="0"/>
        </a:p>
      </dgm:t>
    </dgm:pt>
    <dgm:pt modelId="{A102DF8B-FF13-432E-B71C-8E6823753AB7}" type="sibTrans" cxnId="{0CEA9B37-3B1F-4936-9433-40649A7ABE47}">
      <dgm:prSet/>
      <dgm:spPr/>
      <dgm:t>
        <a:bodyPr/>
        <a:lstStyle/>
        <a:p>
          <a:endParaRPr lang="ru-RU"/>
        </a:p>
      </dgm:t>
    </dgm:pt>
    <dgm:pt modelId="{51A5481E-CAB5-4721-9735-27ABA1D3564F}">
      <dgm:prSet custT="1"/>
      <dgm:spPr>
        <a:solidFill>
          <a:schemeClr val="bg1"/>
        </a:solidFill>
      </dgm:spPr>
      <dgm:t>
        <a:bodyPr/>
        <a:lstStyle/>
        <a:p>
          <a:r>
            <a:rPr lang="ru-RU" sz="1400" b="1" baseline="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председательствует на заседаниях КРК</a:t>
          </a:r>
          <a:endParaRPr lang="ru-RU" sz="1400" b="1" baseline="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0F77E27D-0113-40FF-8A49-47DF9A24BEE5}" type="parTrans" cxnId="{EB2B6820-6D29-49B4-A9C7-31F4B8B8E8DC}">
      <dgm:prSet/>
      <dgm:spPr>
        <a:noFill/>
      </dgm:spPr>
      <dgm:t>
        <a:bodyPr/>
        <a:lstStyle/>
        <a:p>
          <a:endParaRPr lang="ru-RU" dirty="0"/>
        </a:p>
      </dgm:t>
    </dgm:pt>
    <dgm:pt modelId="{FCEF4577-9380-4D7B-9088-4A7DECF0D864}" type="sibTrans" cxnId="{EB2B6820-6D29-49B4-A9C7-31F4B8B8E8DC}">
      <dgm:prSet/>
      <dgm:spPr/>
      <dgm:t>
        <a:bodyPr/>
        <a:lstStyle/>
        <a:p>
          <a:endParaRPr lang="ru-RU"/>
        </a:p>
      </dgm:t>
    </dgm:pt>
    <dgm:pt modelId="{95CC959A-CD76-4C18-90D1-96B80631EE0A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ctr">
            <a:spcAft>
              <a:spcPts val="0"/>
            </a:spcAft>
          </a:pPr>
          <a:endParaRPr lang="ru-RU" sz="1500" b="1" dirty="0" smtClean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ctr">
            <a:spcAft>
              <a:spcPts val="0"/>
            </a:spcAft>
          </a:pPr>
          <a:endParaRPr lang="ru-RU" sz="1500" b="1" dirty="0" smtClean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ctr">
            <a:spcAft>
              <a:spcPts val="0"/>
            </a:spcAft>
          </a:pPr>
          <a:endParaRPr lang="ru-RU" sz="1500" b="1" dirty="0" smtClean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ctr">
            <a:spcAft>
              <a:spcPts val="0"/>
            </a:spcAft>
          </a:pPr>
          <a:endParaRPr lang="ru-RU" sz="1800" b="1" dirty="0" smtClean="0">
            <a:solidFill>
              <a:srgbClr val="0D27E9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ctr">
            <a:spcAft>
              <a:spcPts val="0"/>
            </a:spcAft>
          </a:pPr>
          <a:endParaRPr lang="ru-RU" sz="1800" b="1" dirty="0" smtClean="0">
            <a:solidFill>
              <a:srgbClr val="0D27E9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ctr">
            <a:spcAft>
              <a:spcPts val="0"/>
            </a:spcAft>
          </a:pPr>
          <a:endParaRPr lang="ru-RU" sz="1800" b="1" dirty="0" smtClean="0">
            <a:solidFill>
              <a:srgbClr val="0D27E9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ctr">
            <a:spcAft>
              <a:spcPts val="0"/>
            </a:spcAft>
          </a:pPr>
          <a:endParaRPr lang="ru-RU" sz="1800" b="1" dirty="0" smtClean="0">
            <a:solidFill>
              <a:srgbClr val="0D27E9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ctr">
            <a:spcAft>
              <a:spcPts val="0"/>
            </a:spcAft>
          </a:pPr>
          <a:endParaRPr lang="ru-RU" sz="1800" b="1" dirty="0" smtClean="0">
            <a:solidFill>
              <a:srgbClr val="0D27E9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ctr">
            <a:spcAft>
              <a:spcPts val="0"/>
            </a:spcAft>
          </a:pPr>
          <a:r>
            <a:rPr lang="ru-RU" sz="1800" b="1" dirty="0" smtClean="0">
              <a:solidFill>
                <a:srgbClr val="0D27E9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Председатель КРК</a:t>
          </a:r>
          <a:endParaRPr lang="ru-RU" sz="1800" dirty="0">
            <a:solidFill>
              <a:srgbClr val="0D27E9"/>
            </a:solidFill>
          </a:endParaRPr>
        </a:p>
      </dgm:t>
    </dgm:pt>
    <dgm:pt modelId="{537CBF8C-7281-45F6-A899-1C8633B5F27B}" type="sibTrans" cxnId="{A630D09D-8342-4CEA-BA0D-DC50C85112AC}">
      <dgm:prSet/>
      <dgm:spPr/>
      <dgm:t>
        <a:bodyPr/>
        <a:lstStyle/>
        <a:p>
          <a:endParaRPr lang="ru-RU"/>
        </a:p>
      </dgm:t>
    </dgm:pt>
    <dgm:pt modelId="{F6FDCD13-7DBB-4008-96CE-341F050BC073}" type="parTrans" cxnId="{A630D09D-8342-4CEA-BA0D-DC50C85112AC}">
      <dgm:prSet/>
      <dgm:spPr/>
      <dgm:t>
        <a:bodyPr/>
        <a:lstStyle/>
        <a:p>
          <a:endParaRPr lang="ru-RU"/>
        </a:p>
      </dgm:t>
    </dgm:pt>
    <dgm:pt modelId="{FBA6D78F-AB85-48F3-94D5-7F5BC2717C93}" type="pres">
      <dgm:prSet presAssocID="{B3DD9A99-7AD6-4FB6-B15B-785705C43CE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EC291A-886D-4B60-BDDF-E60EFEAD2807}" type="pres">
      <dgm:prSet presAssocID="{95CC959A-CD76-4C18-90D1-96B80631EE0A}" presName="centerShape" presStyleLbl="node0" presStyleIdx="0" presStyleCnt="1" custScaleX="233160" custScaleY="148747" custLinFactNeighborX="11385" custLinFactNeighborY="2123"/>
      <dgm:spPr/>
      <dgm:t>
        <a:bodyPr/>
        <a:lstStyle/>
        <a:p>
          <a:endParaRPr lang="ru-RU"/>
        </a:p>
      </dgm:t>
    </dgm:pt>
    <dgm:pt modelId="{D7C0CA8B-AB9C-409F-B6C8-551C6321FDC1}" type="pres">
      <dgm:prSet presAssocID="{273F8984-89B9-4DD2-8FDA-F1FDA2954F7D}" presName="parTrans" presStyleLbl="sibTrans2D1" presStyleIdx="0" presStyleCnt="4" custScaleX="156254" custScaleY="91392" custLinFactNeighborX="10100" custLinFactNeighborY="8908"/>
      <dgm:spPr/>
      <dgm:t>
        <a:bodyPr/>
        <a:lstStyle/>
        <a:p>
          <a:endParaRPr lang="ru-RU"/>
        </a:p>
      </dgm:t>
    </dgm:pt>
    <dgm:pt modelId="{D58458AC-EF95-4A34-A925-4E862ACC5CB7}" type="pres">
      <dgm:prSet presAssocID="{273F8984-89B9-4DD2-8FDA-F1FDA2954F7D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15DE4345-4318-43D3-9B39-E22E0E3966B0}" type="pres">
      <dgm:prSet presAssocID="{AB464E2C-26C6-4EA8-9CD5-5239B30F1E87}" presName="node" presStyleLbl="node1" presStyleIdx="0" presStyleCnt="4" custScaleX="314299" custScaleY="89853" custRadScaleRad="212062" custRadScaleInc="147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16312-08F2-4037-9183-63A8D52248D8}" type="pres">
      <dgm:prSet presAssocID="{0F77E27D-0113-40FF-8A49-47DF9A24BEE5}" presName="parTrans" presStyleLbl="sibTrans2D1" presStyleIdx="1" presStyleCnt="4" custScaleX="145959" custScaleY="38428" custLinFactNeighborX="354" custLinFactNeighborY="8631"/>
      <dgm:spPr/>
      <dgm:t>
        <a:bodyPr/>
        <a:lstStyle/>
        <a:p>
          <a:endParaRPr lang="ru-RU"/>
        </a:p>
      </dgm:t>
    </dgm:pt>
    <dgm:pt modelId="{6ACC50FB-BBEE-48FA-A625-52799283A509}" type="pres">
      <dgm:prSet presAssocID="{0F77E27D-0113-40FF-8A49-47DF9A24BEE5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92F31F24-3E55-48BD-A8C6-044121F7AFD6}" type="pres">
      <dgm:prSet presAssocID="{51A5481E-CAB5-4721-9735-27ABA1D3564F}" presName="node" presStyleLbl="node1" presStyleIdx="1" presStyleCnt="4" custScaleX="270865" custScaleY="119643" custRadScaleRad="170808" custRadScaleInc="-331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45384-75CD-47C6-B2E4-3AE15B67D360}" type="pres">
      <dgm:prSet presAssocID="{E4F5AD66-52A8-4E76-86E0-0ADEE8E55B0D}" presName="parTrans" presStyleLbl="sibTrans2D1" presStyleIdx="2" presStyleCnt="4" custScaleX="179307" custScaleY="80550" custLinFactNeighborX="8536" custLinFactNeighborY="223"/>
      <dgm:spPr/>
      <dgm:t>
        <a:bodyPr/>
        <a:lstStyle/>
        <a:p>
          <a:endParaRPr lang="ru-RU"/>
        </a:p>
      </dgm:t>
    </dgm:pt>
    <dgm:pt modelId="{2B72545F-D9E4-4353-AB57-4045FB191295}" type="pres">
      <dgm:prSet presAssocID="{E4F5AD66-52A8-4E76-86E0-0ADEE8E55B0D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AD0ED459-B74F-48F0-865A-23328AE66C6E}" type="pres">
      <dgm:prSet presAssocID="{D8B3B93A-C0AC-41C3-B8B0-B2A56C8A6C66}" presName="node" presStyleLbl="node1" presStyleIdx="2" presStyleCnt="4" custScaleX="234861" custScaleY="80378" custRadScaleRad="209184" custRadScaleInc="-151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1261E4-4E35-4F8E-AD60-10258B58184A}" type="pres">
      <dgm:prSet presAssocID="{ABF7B77F-40C4-4F2C-A178-30D8F1265AC6}" presName="parTrans" presStyleLbl="sibTrans2D1" presStyleIdx="3" presStyleCnt="4" custAng="4046987" custFlipVert="1" custScaleX="160100" custScaleY="40258" custLinFactNeighborX="16701" custLinFactNeighborY="3623"/>
      <dgm:spPr/>
      <dgm:t>
        <a:bodyPr/>
        <a:lstStyle/>
        <a:p>
          <a:endParaRPr lang="ru-RU"/>
        </a:p>
      </dgm:t>
    </dgm:pt>
    <dgm:pt modelId="{92117D3D-6A44-46DB-8955-55E10561BB59}" type="pres">
      <dgm:prSet presAssocID="{ABF7B77F-40C4-4F2C-A178-30D8F1265AC6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59993C2B-CF50-4885-956E-36FEC9AEF8D1}" type="pres">
      <dgm:prSet presAssocID="{DFA39F83-1137-463B-AA3C-ABA291C7D6CD}" presName="node" presStyleLbl="node1" presStyleIdx="3" presStyleCnt="4" custScaleX="208962" custScaleY="80814" custRadScaleRad="172943" custRadScaleInc="-68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CCF295-7776-497A-8EB0-5606D6BE8100}" type="presOf" srcId="{ABF7B77F-40C4-4F2C-A178-30D8F1265AC6}" destId="{92117D3D-6A44-46DB-8955-55E10561BB59}" srcOrd="1" destOrd="0" presId="urn:microsoft.com/office/officeart/2005/8/layout/radial5"/>
    <dgm:cxn modelId="{D95D3894-977A-4754-88F4-AC522306EEA4}" type="presOf" srcId="{E4F5AD66-52A8-4E76-86E0-0ADEE8E55B0D}" destId="{59445384-75CD-47C6-B2E4-3AE15B67D360}" srcOrd="0" destOrd="0" presId="urn:microsoft.com/office/officeart/2005/8/layout/radial5"/>
    <dgm:cxn modelId="{9D54B4FE-1EB5-4003-99F9-B6B7D26B75C8}" type="presOf" srcId="{273F8984-89B9-4DD2-8FDA-F1FDA2954F7D}" destId="{D7C0CA8B-AB9C-409F-B6C8-551C6321FDC1}" srcOrd="0" destOrd="0" presId="urn:microsoft.com/office/officeart/2005/8/layout/radial5"/>
    <dgm:cxn modelId="{EB2B6820-6D29-49B4-A9C7-31F4B8B8E8DC}" srcId="{95CC959A-CD76-4C18-90D1-96B80631EE0A}" destId="{51A5481E-CAB5-4721-9735-27ABA1D3564F}" srcOrd="1" destOrd="0" parTransId="{0F77E27D-0113-40FF-8A49-47DF9A24BEE5}" sibTransId="{FCEF4577-9380-4D7B-9088-4A7DECF0D864}"/>
    <dgm:cxn modelId="{94AF2B6D-A7FC-415E-8214-3DD7655DA4BD}" srcId="{95CC959A-CD76-4C18-90D1-96B80631EE0A}" destId="{AB464E2C-26C6-4EA8-9CD5-5239B30F1E87}" srcOrd="0" destOrd="0" parTransId="{273F8984-89B9-4DD2-8FDA-F1FDA2954F7D}" sibTransId="{6741E398-6742-4CA1-B006-B93B947F32E8}"/>
    <dgm:cxn modelId="{9F08C7C1-41B3-478B-971F-8849967EEE3E}" type="presOf" srcId="{B3DD9A99-7AD6-4FB6-B15B-785705C43CE1}" destId="{FBA6D78F-AB85-48F3-94D5-7F5BC2717C93}" srcOrd="0" destOrd="0" presId="urn:microsoft.com/office/officeart/2005/8/layout/radial5"/>
    <dgm:cxn modelId="{DD87E0BE-E8B8-49A9-8585-615FC2A2623F}" type="presOf" srcId="{D8B3B93A-C0AC-41C3-B8B0-B2A56C8A6C66}" destId="{AD0ED459-B74F-48F0-865A-23328AE66C6E}" srcOrd="0" destOrd="0" presId="urn:microsoft.com/office/officeart/2005/8/layout/radial5"/>
    <dgm:cxn modelId="{E6FF58C8-4E25-4C42-89A4-255D907E788B}" srcId="{95CC959A-CD76-4C18-90D1-96B80631EE0A}" destId="{D8B3B93A-C0AC-41C3-B8B0-B2A56C8A6C66}" srcOrd="2" destOrd="0" parTransId="{E4F5AD66-52A8-4E76-86E0-0ADEE8E55B0D}" sibTransId="{CEE77946-67B6-4B55-AF5F-4DA2006EC49A}"/>
    <dgm:cxn modelId="{A630D09D-8342-4CEA-BA0D-DC50C85112AC}" srcId="{B3DD9A99-7AD6-4FB6-B15B-785705C43CE1}" destId="{95CC959A-CD76-4C18-90D1-96B80631EE0A}" srcOrd="0" destOrd="0" parTransId="{F6FDCD13-7DBB-4008-96CE-341F050BC073}" sibTransId="{537CBF8C-7281-45F6-A899-1C8633B5F27B}"/>
    <dgm:cxn modelId="{3DDC7FE6-6B62-4CD0-AA06-8208315272C7}" type="presOf" srcId="{51A5481E-CAB5-4721-9735-27ABA1D3564F}" destId="{92F31F24-3E55-48BD-A8C6-044121F7AFD6}" srcOrd="0" destOrd="0" presId="urn:microsoft.com/office/officeart/2005/8/layout/radial5"/>
    <dgm:cxn modelId="{07A7FE5D-7FB0-4782-A294-6BCBC3660B37}" type="presOf" srcId="{0F77E27D-0113-40FF-8A49-47DF9A24BEE5}" destId="{6ACC50FB-BBEE-48FA-A625-52799283A509}" srcOrd="1" destOrd="0" presId="urn:microsoft.com/office/officeart/2005/8/layout/radial5"/>
    <dgm:cxn modelId="{2A658589-1B0D-4A21-8FD3-26E8C0611E7B}" type="presOf" srcId="{95CC959A-CD76-4C18-90D1-96B80631EE0A}" destId="{FFEC291A-886D-4B60-BDDF-E60EFEAD2807}" srcOrd="0" destOrd="0" presId="urn:microsoft.com/office/officeart/2005/8/layout/radial5"/>
    <dgm:cxn modelId="{0CEA9B37-3B1F-4936-9433-40649A7ABE47}" srcId="{95CC959A-CD76-4C18-90D1-96B80631EE0A}" destId="{DFA39F83-1137-463B-AA3C-ABA291C7D6CD}" srcOrd="3" destOrd="0" parTransId="{ABF7B77F-40C4-4F2C-A178-30D8F1265AC6}" sibTransId="{A102DF8B-FF13-432E-B71C-8E6823753AB7}"/>
    <dgm:cxn modelId="{E4F5C239-548F-4DD3-9D46-A955EBA9D07C}" type="presOf" srcId="{273F8984-89B9-4DD2-8FDA-F1FDA2954F7D}" destId="{D58458AC-EF95-4A34-A925-4E862ACC5CB7}" srcOrd="1" destOrd="0" presId="urn:microsoft.com/office/officeart/2005/8/layout/radial5"/>
    <dgm:cxn modelId="{F109BA65-F7E7-4541-BD59-9BF7A27EB551}" type="presOf" srcId="{DFA39F83-1137-463B-AA3C-ABA291C7D6CD}" destId="{59993C2B-CF50-4885-956E-36FEC9AEF8D1}" srcOrd="0" destOrd="0" presId="urn:microsoft.com/office/officeart/2005/8/layout/radial5"/>
    <dgm:cxn modelId="{B44D733C-A012-4DBA-B33E-EF396896682E}" type="presOf" srcId="{E4F5AD66-52A8-4E76-86E0-0ADEE8E55B0D}" destId="{2B72545F-D9E4-4353-AB57-4045FB191295}" srcOrd="1" destOrd="0" presId="urn:microsoft.com/office/officeart/2005/8/layout/radial5"/>
    <dgm:cxn modelId="{47457FC2-61F4-4291-9EFD-F0CB29161D48}" type="presOf" srcId="{0F77E27D-0113-40FF-8A49-47DF9A24BEE5}" destId="{50A16312-08F2-4037-9183-63A8D52248D8}" srcOrd="0" destOrd="0" presId="urn:microsoft.com/office/officeart/2005/8/layout/radial5"/>
    <dgm:cxn modelId="{B0D395A9-FE54-4F0D-8A4C-9CB6FB2B6757}" type="presOf" srcId="{ABF7B77F-40C4-4F2C-A178-30D8F1265AC6}" destId="{0C1261E4-4E35-4F8E-AD60-10258B58184A}" srcOrd="0" destOrd="0" presId="urn:microsoft.com/office/officeart/2005/8/layout/radial5"/>
    <dgm:cxn modelId="{2F2CBA36-C2B6-41E9-B4BD-50AF01F5FBA4}" type="presOf" srcId="{AB464E2C-26C6-4EA8-9CD5-5239B30F1E87}" destId="{15DE4345-4318-43D3-9B39-E22E0E3966B0}" srcOrd="0" destOrd="0" presId="urn:microsoft.com/office/officeart/2005/8/layout/radial5"/>
    <dgm:cxn modelId="{2C1C5163-4BE2-4F09-9DD6-87204F7A8FB6}" type="presParOf" srcId="{FBA6D78F-AB85-48F3-94D5-7F5BC2717C93}" destId="{FFEC291A-886D-4B60-BDDF-E60EFEAD2807}" srcOrd="0" destOrd="0" presId="urn:microsoft.com/office/officeart/2005/8/layout/radial5"/>
    <dgm:cxn modelId="{77E06A62-6ACA-4858-B081-3D199430F960}" type="presParOf" srcId="{FBA6D78F-AB85-48F3-94D5-7F5BC2717C93}" destId="{D7C0CA8B-AB9C-409F-B6C8-551C6321FDC1}" srcOrd="1" destOrd="0" presId="urn:microsoft.com/office/officeart/2005/8/layout/radial5"/>
    <dgm:cxn modelId="{076C1785-894C-4B20-8DBC-A860F3E8F7B3}" type="presParOf" srcId="{D7C0CA8B-AB9C-409F-B6C8-551C6321FDC1}" destId="{D58458AC-EF95-4A34-A925-4E862ACC5CB7}" srcOrd="0" destOrd="0" presId="urn:microsoft.com/office/officeart/2005/8/layout/radial5"/>
    <dgm:cxn modelId="{F6291B2A-9936-4E8D-A115-5A5ED2D3C6E7}" type="presParOf" srcId="{FBA6D78F-AB85-48F3-94D5-7F5BC2717C93}" destId="{15DE4345-4318-43D3-9B39-E22E0E3966B0}" srcOrd="2" destOrd="0" presId="urn:microsoft.com/office/officeart/2005/8/layout/radial5"/>
    <dgm:cxn modelId="{857E1F8C-01ED-413F-AC1A-0C09E510F354}" type="presParOf" srcId="{FBA6D78F-AB85-48F3-94D5-7F5BC2717C93}" destId="{50A16312-08F2-4037-9183-63A8D52248D8}" srcOrd="3" destOrd="0" presId="urn:microsoft.com/office/officeart/2005/8/layout/radial5"/>
    <dgm:cxn modelId="{06686F19-C9D5-468B-9AF4-1FB0A86582B0}" type="presParOf" srcId="{50A16312-08F2-4037-9183-63A8D52248D8}" destId="{6ACC50FB-BBEE-48FA-A625-52799283A509}" srcOrd="0" destOrd="0" presId="urn:microsoft.com/office/officeart/2005/8/layout/radial5"/>
    <dgm:cxn modelId="{8279B69A-5E85-4348-B242-005068503356}" type="presParOf" srcId="{FBA6D78F-AB85-48F3-94D5-7F5BC2717C93}" destId="{92F31F24-3E55-48BD-A8C6-044121F7AFD6}" srcOrd="4" destOrd="0" presId="urn:microsoft.com/office/officeart/2005/8/layout/radial5"/>
    <dgm:cxn modelId="{F0D49E90-A342-4489-BB4A-580EE3E78A6E}" type="presParOf" srcId="{FBA6D78F-AB85-48F3-94D5-7F5BC2717C93}" destId="{59445384-75CD-47C6-B2E4-3AE15B67D360}" srcOrd="5" destOrd="0" presId="urn:microsoft.com/office/officeart/2005/8/layout/radial5"/>
    <dgm:cxn modelId="{3006C7EC-3625-4921-B2A1-4620B1A9D8D5}" type="presParOf" srcId="{59445384-75CD-47C6-B2E4-3AE15B67D360}" destId="{2B72545F-D9E4-4353-AB57-4045FB191295}" srcOrd="0" destOrd="0" presId="urn:microsoft.com/office/officeart/2005/8/layout/radial5"/>
    <dgm:cxn modelId="{5DAE1E92-BC72-4222-8245-25EFF0311FA4}" type="presParOf" srcId="{FBA6D78F-AB85-48F3-94D5-7F5BC2717C93}" destId="{AD0ED459-B74F-48F0-865A-23328AE66C6E}" srcOrd="6" destOrd="0" presId="urn:microsoft.com/office/officeart/2005/8/layout/radial5"/>
    <dgm:cxn modelId="{D5CA9AB1-3809-49A6-A1BE-8A21B01305C6}" type="presParOf" srcId="{FBA6D78F-AB85-48F3-94D5-7F5BC2717C93}" destId="{0C1261E4-4E35-4F8E-AD60-10258B58184A}" srcOrd="7" destOrd="0" presId="urn:microsoft.com/office/officeart/2005/8/layout/radial5"/>
    <dgm:cxn modelId="{DB2BD498-46E0-478C-9AC7-A75E03CB6000}" type="presParOf" srcId="{0C1261E4-4E35-4F8E-AD60-10258B58184A}" destId="{92117D3D-6A44-46DB-8955-55E10561BB59}" srcOrd="0" destOrd="0" presId="urn:microsoft.com/office/officeart/2005/8/layout/radial5"/>
    <dgm:cxn modelId="{E83A76DF-9327-46DA-A374-0F3FADB7DC13}" type="presParOf" srcId="{FBA6D78F-AB85-48F3-94D5-7F5BC2717C93}" destId="{59993C2B-CF50-4885-956E-36FEC9AEF8D1}" srcOrd="8" destOrd="0" presId="urn:microsoft.com/office/officeart/2005/8/layout/radial5"/>
  </dgm:cxnLst>
  <dgm:bg>
    <a:gradFill>
      <a:gsLst>
        <a:gs pos="0">
          <a:schemeClr val="accent1">
            <a:tint val="66000"/>
            <a:satMod val="160000"/>
            <a:alpha val="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3279DC-1AAF-420B-BC5A-D83779064F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C9AF70-2C0A-4A8C-B45B-CF4E2667AC33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3200" b="1" dirty="0">
              <a:latin typeface="Verdana" pitchFamily="34" charset="0"/>
              <a:ea typeface="Verdana" pitchFamily="34" charset="0"/>
            </a:rPr>
            <a:t>Итоги ревизии</a:t>
          </a:r>
        </a:p>
      </dgm:t>
    </dgm:pt>
    <dgm:pt modelId="{5068AA81-9382-44C6-85D2-C6B42537FEB3}" type="parTrans" cxnId="{F419DCEA-0574-4E67-ADA6-AA45ECD5032E}">
      <dgm:prSet/>
      <dgm:spPr/>
      <dgm:t>
        <a:bodyPr/>
        <a:lstStyle/>
        <a:p>
          <a:endParaRPr lang="ru-RU"/>
        </a:p>
      </dgm:t>
    </dgm:pt>
    <dgm:pt modelId="{382F24FE-C01B-4116-AC93-3756D862A1B0}" type="sibTrans" cxnId="{F419DCEA-0574-4E67-ADA6-AA45ECD5032E}">
      <dgm:prSet/>
      <dgm:spPr/>
      <dgm:t>
        <a:bodyPr/>
        <a:lstStyle/>
        <a:p>
          <a:endParaRPr lang="ru-RU"/>
        </a:p>
      </dgm:t>
    </dgm:pt>
    <dgm:pt modelId="{31CDC5D4-8B42-459A-B882-8EF1A27F3655}">
      <dgm:prSet phldrT="[Текст]" custT="1"/>
      <dgm:spPr/>
      <dgm:t>
        <a:bodyPr/>
        <a:lstStyle/>
        <a:p>
          <a:r>
            <a:rPr lang="ru-RU" sz="2800" b="1" dirty="0">
              <a:latin typeface="Verdana" pitchFamily="34" charset="0"/>
              <a:ea typeface="Verdana" pitchFamily="34" charset="0"/>
            </a:rPr>
            <a:t>Акт Ревизии</a:t>
          </a:r>
        </a:p>
      </dgm:t>
    </dgm:pt>
    <dgm:pt modelId="{330D4F14-1B0B-4249-8CCF-C48B940E6009}" type="parTrans" cxnId="{3867332F-33C6-42CE-B244-5CF92B115928}">
      <dgm:prSet/>
      <dgm:spPr/>
      <dgm:t>
        <a:bodyPr/>
        <a:lstStyle/>
        <a:p>
          <a:endParaRPr lang="ru-RU" dirty="0"/>
        </a:p>
      </dgm:t>
    </dgm:pt>
    <dgm:pt modelId="{C24B7F85-8075-4F94-BC92-56CFA092F876}" type="sibTrans" cxnId="{3867332F-33C6-42CE-B244-5CF92B115928}">
      <dgm:prSet/>
      <dgm:spPr/>
      <dgm:t>
        <a:bodyPr/>
        <a:lstStyle/>
        <a:p>
          <a:endParaRPr lang="ru-RU"/>
        </a:p>
      </dgm:t>
    </dgm:pt>
    <dgm:pt modelId="{FC3628ED-D66D-454A-A172-004081611EDB}">
      <dgm:prSet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  <a:latin typeface="Verdana" pitchFamily="34" charset="0"/>
            </a:rPr>
            <a:t>Подписывают все члены КРК, принимавшие участие в ревизии, председатель и главный бухгалтер ревизуемой организации </a:t>
          </a:r>
          <a:r>
            <a:rPr lang="ru-RU" sz="1800" b="1" dirty="0" smtClean="0">
              <a:solidFill>
                <a:schemeClr val="tx1"/>
              </a:solidFill>
              <a:latin typeface="Verdana" pitchFamily="34" charset="0"/>
            </a:rPr>
            <a:t>Профсоюза</a:t>
          </a:r>
          <a:endParaRPr lang="ru-RU" sz="1800" b="1" dirty="0">
            <a:solidFill>
              <a:schemeClr val="tx1"/>
            </a:solidFill>
            <a:latin typeface="Verdana" pitchFamily="34" charset="0"/>
          </a:endParaRPr>
        </a:p>
      </dgm:t>
    </dgm:pt>
    <dgm:pt modelId="{805A80D2-1583-4F38-93BD-15A88B9C31B6}" type="parTrans" cxnId="{F61154F2-E4C1-4AFA-AFA5-7757516C16D3}">
      <dgm:prSet/>
      <dgm:spPr/>
      <dgm:t>
        <a:bodyPr/>
        <a:lstStyle/>
        <a:p>
          <a:endParaRPr lang="ru-RU" dirty="0"/>
        </a:p>
      </dgm:t>
    </dgm:pt>
    <dgm:pt modelId="{3F84744C-4384-4DC0-A0EE-9FE47A14FA71}" type="sibTrans" cxnId="{F61154F2-E4C1-4AFA-AFA5-7757516C16D3}">
      <dgm:prSet/>
      <dgm:spPr/>
      <dgm:t>
        <a:bodyPr/>
        <a:lstStyle/>
        <a:p>
          <a:endParaRPr lang="ru-RU"/>
        </a:p>
      </dgm:t>
    </dgm:pt>
    <dgm:pt modelId="{5B083510-D87E-4B1C-BEC3-F45E96771287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Verdana" pitchFamily="34" charset="0"/>
            </a:rPr>
            <a:t>Доводится </a:t>
          </a:r>
          <a:r>
            <a:rPr lang="ru-RU" sz="1800" b="1" dirty="0">
              <a:solidFill>
                <a:schemeClr val="tx1"/>
              </a:solidFill>
              <a:latin typeface="Verdana" pitchFamily="34" charset="0"/>
            </a:rPr>
            <a:t>до сведения </a:t>
          </a:r>
          <a:r>
            <a:rPr lang="ru-RU" sz="1800" b="1" dirty="0" smtClean="0">
              <a:solidFill>
                <a:schemeClr val="tx1"/>
              </a:solidFill>
              <a:latin typeface="Verdana" pitchFamily="34" charset="0"/>
            </a:rPr>
            <a:t>выборного коллегиального </a:t>
          </a:r>
          <a:r>
            <a:rPr lang="ru-RU" sz="1800" b="1" dirty="0">
              <a:solidFill>
                <a:schemeClr val="tx1"/>
              </a:solidFill>
              <a:latin typeface="Verdana" pitchFamily="34" charset="0"/>
            </a:rPr>
            <a:t>исполнительного органа ревизуемой </a:t>
          </a:r>
          <a:r>
            <a:rPr lang="ru-RU" sz="1800" b="1" dirty="0" smtClean="0">
              <a:solidFill>
                <a:schemeClr val="tx1"/>
              </a:solidFill>
              <a:latin typeface="Verdana" pitchFamily="34" charset="0"/>
            </a:rPr>
            <a:t>организации на его ближайшем заседании</a:t>
          </a:r>
          <a:endParaRPr lang="ru-RU" sz="1800" dirty="0"/>
        </a:p>
      </dgm:t>
    </dgm:pt>
    <dgm:pt modelId="{FD311AA3-80A8-4DC4-87F2-0C0E926DCFA8}" type="parTrans" cxnId="{2A274A12-BF31-4788-9F8E-69A58D8AAFE3}">
      <dgm:prSet/>
      <dgm:spPr/>
      <dgm:t>
        <a:bodyPr/>
        <a:lstStyle/>
        <a:p>
          <a:endParaRPr lang="ru-RU" dirty="0"/>
        </a:p>
      </dgm:t>
    </dgm:pt>
    <dgm:pt modelId="{BD0A6F4F-6022-4EDE-BF94-2FA780519E32}" type="sibTrans" cxnId="{2A274A12-BF31-4788-9F8E-69A58D8AAFE3}">
      <dgm:prSet/>
      <dgm:spPr/>
      <dgm:t>
        <a:bodyPr/>
        <a:lstStyle/>
        <a:p>
          <a:endParaRPr lang="ru-RU"/>
        </a:p>
      </dgm:t>
    </dgm:pt>
    <dgm:pt modelId="{6A28C854-C0E0-4F8A-BA1F-6EAA56D665D5}" type="pres">
      <dgm:prSet presAssocID="{293279DC-1AAF-420B-BC5A-D83779064F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84A8CF0-66CE-4284-B982-B28DE0FBA1FA}" type="pres">
      <dgm:prSet presAssocID="{24C9AF70-2C0A-4A8C-B45B-CF4E2667AC33}" presName="hierRoot1" presStyleCnt="0"/>
      <dgm:spPr/>
    </dgm:pt>
    <dgm:pt modelId="{0F2BC890-D5F5-45BE-9819-3129D19413A6}" type="pres">
      <dgm:prSet presAssocID="{24C9AF70-2C0A-4A8C-B45B-CF4E2667AC33}" presName="composite" presStyleCnt="0"/>
      <dgm:spPr/>
    </dgm:pt>
    <dgm:pt modelId="{C184B2E5-3787-433B-A474-561A60CE78EB}" type="pres">
      <dgm:prSet presAssocID="{24C9AF70-2C0A-4A8C-B45B-CF4E2667AC33}" presName="background" presStyleLbl="node0" presStyleIdx="0" presStyleCnt="1"/>
      <dgm:spPr/>
    </dgm:pt>
    <dgm:pt modelId="{AF64D060-ECCE-43DD-947E-02CACBBA359A}" type="pres">
      <dgm:prSet presAssocID="{24C9AF70-2C0A-4A8C-B45B-CF4E2667AC33}" presName="text" presStyleLbl="fgAcc0" presStyleIdx="0" presStyleCnt="1" custScaleX="213332" custScaleY="638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60AA02-C3C0-4329-875C-88E348751EFD}" type="pres">
      <dgm:prSet presAssocID="{24C9AF70-2C0A-4A8C-B45B-CF4E2667AC33}" presName="hierChild2" presStyleCnt="0"/>
      <dgm:spPr/>
    </dgm:pt>
    <dgm:pt modelId="{79D043BD-6C9E-470D-8A23-8B7D8C5B094E}" type="pres">
      <dgm:prSet presAssocID="{330D4F14-1B0B-4249-8CCF-C48B940E6009}" presName="Name10" presStyleLbl="parChTrans1D2" presStyleIdx="0" presStyleCnt="1"/>
      <dgm:spPr/>
      <dgm:t>
        <a:bodyPr/>
        <a:lstStyle/>
        <a:p>
          <a:endParaRPr lang="ru-RU"/>
        </a:p>
      </dgm:t>
    </dgm:pt>
    <dgm:pt modelId="{DA2274AA-DDB5-4F85-920B-AB2D7DD612F3}" type="pres">
      <dgm:prSet presAssocID="{31CDC5D4-8B42-459A-B882-8EF1A27F3655}" presName="hierRoot2" presStyleCnt="0"/>
      <dgm:spPr/>
    </dgm:pt>
    <dgm:pt modelId="{4C330E7B-939D-48CE-8F8A-FD87C9469373}" type="pres">
      <dgm:prSet presAssocID="{31CDC5D4-8B42-459A-B882-8EF1A27F3655}" presName="composite2" presStyleCnt="0"/>
      <dgm:spPr/>
    </dgm:pt>
    <dgm:pt modelId="{8DE6DF84-489A-47CF-8432-C2C24D0FB75F}" type="pres">
      <dgm:prSet presAssocID="{31CDC5D4-8B42-459A-B882-8EF1A27F3655}" presName="background2" presStyleLbl="node2" presStyleIdx="0" presStyleCnt="1"/>
      <dgm:spPr/>
    </dgm:pt>
    <dgm:pt modelId="{620E7E3B-1FBF-449C-93AC-556ABF555F6B}" type="pres">
      <dgm:prSet presAssocID="{31CDC5D4-8B42-459A-B882-8EF1A27F3655}" presName="text2" presStyleLbl="fgAcc2" presStyleIdx="0" presStyleCnt="1" custScaleX="165592" custScaleY="32207" custLinFactNeighborX="-3953" custLinFactNeighborY="-169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F0A91B-152D-4CEB-8928-28CA3194905E}" type="pres">
      <dgm:prSet presAssocID="{31CDC5D4-8B42-459A-B882-8EF1A27F3655}" presName="hierChild3" presStyleCnt="0"/>
      <dgm:spPr/>
    </dgm:pt>
    <dgm:pt modelId="{77AF40D1-51E6-4898-80DF-D1C2A703018F}" type="pres">
      <dgm:prSet presAssocID="{805A80D2-1583-4F38-93BD-15A88B9C31B6}" presName="Name17" presStyleLbl="parChTrans1D3" presStyleIdx="0" presStyleCnt="2"/>
      <dgm:spPr/>
      <dgm:t>
        <a:bodyPr/>
        <a:lstStyle/>
        <a:p>
          <a:endParaRPr lang="ru-RU"/>
        </a:p>
      </dgm:t>
    </dgm:pt>
    <dgm:pt modelId="{8402CEC3-F422-4080-B466-3292E9CD9E63}" type="pres">
      <dgm:prSet presAssocID="{FC3628ED-D66D-454A-A172-004081611EDB}" presName="hierRoot3" presStyleCnt="0"/>
      <dgm:spPr/>
    </dgm:pt>
    <dgm:pt modelId="{6FA619BC-6808-4D8D-8062-87AD0E79664C}" type="pres">
      <dgm:prSet presAssocID="{FC3628ED-D66D-454A-A172-004081611EDB}" presName="composite3" presStyleCnt="0"/>
      <dgm:spPr/>
    </dgm:pt>
    <dgm:pt modelId="{F55ED5B9-5740-43D1-A5DB-C47309AB95D8}" type="pres">
      <dgm:prSet presAssocID="{FC3628ED-D66D-454A-A172-004081611EDB}" presName="background3" presStyleLbl="node3" presStyleIdx="0" presStyleCnt="2"/>
      <dgm:spPr/>
    </dgm:pt>
    <dgm:pt modelId="{DC5D720B-25E3-41D0-9856-C5016588FC12}" type="pres">
      <dgm:prSet presAssocID="{FC3628ED-D66D-454A-A172-004081611EDB}" presName="text3" presStyleLbl="fgAcc3" presStyleIdx="0" presStyleCnt="2" custScaleX="190014" custScaleY="156469" custLinFactNeighborX="-3982" custLinFactNeighborY="-280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C513E3-340F-465D-84F9-25EB5AEB0AA1}" type="pres">
      <dgm:prSet presAssocID="{FC3628ED-D66D-454A-A172-004081611EDB}" presName="hierChild4" presStyleCnt="0"/>
      <dgm:spPr/>
    </dgm:pt>
    <dgm:pt modelId="{521A0C90-9667-4B31-9006-8C5CAA4A5B95}" type="pres">
      <dgm:prSet presAssocID="{FD311AA3-80A8-4DC4-87F2-0C0E926DCFA8}" presName="Name17" presStyleLbl="parChTrans1D3" presStyleIdx="1" presStyleCnt="2"/>
      <dgm:spPr/>
      <dgm:t>
        <a:bodyPr/>
        <a:lstStyle/>
        <a:p>
          <a:endParaRPr lang="ru-RU"/>
        </a:p>
      </dgm:t>
    </dgm:pt>
    <dgm:pt modelId="{58E8EE54-2701-4F28-94B8-D54C10DC50D1}" type="pres">
      <dgm:prSet presAssocID="{5B083510-D87E-4B1C-BEC3-F45E96771287}" presName="hierRoot3" presStyleCnt="0"/>
      <dgm:spPr/>
    </dgm:pt>
    <dgm:pt modelId="{07C9FF99-978B-4726-BA97-58F59BA5D33D}" type="pres">
      <dgm:prSet presAssocID="{5B083510-D87E-4B1C-BEC3-F45E96771287}" presName="composite3" presStyleCnt="0"/>
      <dgm:spPr/>
    </dgm:pt>
    <dgm:pt modelId="{A4BA9F9F-1D13-401D-9686-FE548E8744BF}" type="pres">
      <dgm:prSet presAssocID="{5B083510-D87E-4B1C-BEC3-F45E96771287}" presName="background3" presStyleLbl="node3" presStyleIdx="1" presStyleCnt="2"/>
      <dgm:spPr/>
    </dgm:pt>
    <dgm:pt modelId="{2AAAC569-E835-47EC-A64E-C8BD738EED63}" type="pres">
      <dgm:prSet presAssocID="{5B083510-D87E-4B1C-BEC3-F45E96771287}" presName="text3" presStyleLbl="fgAcc3" presStyleIdx="1" presStyleCnt="2" custScaleX="206275" custScaleY="156053" custLinFactNeighborX="1251" custLinFactNeighborY="-280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2D8969-5AA9-4CE9-9DAE-292C7175E093}" type="pres">
      <dgm:prSet presAssocID="{5B083510-D87E-4B1C-BEC3-F45E96771287}" presName="hierChild4" presStyleCnt="0"/>
      <dgm:spPr/>
    </dgm:pt>
  </dgm:ptLst>
  <dgm:cxnLst>
    <dgm:cxn modelId="{F419DCEA-0574-4E67-ADA6-AA45ECD5032E}" srcId="{293279DC-1AAF-420B-BC5A-D83779064F94}" destId="{24C9AF70-2C0A-4A8C-B45B-CF4E2667AC33}" srcOrd="0" destOrd="0" parTransId="{5068AA81-9382-44C6-85D2-C6B42537FEB3}" sibTransId="{382F24FE-C01B-4116-AC93-3756D862A1B0}"/>
    <dgm:cxn modelId="{72F76609-325A-4D4E-A906-77D95B66794B}" type="presOf" srcId="{330D4F14-1B0B-4249-8CCF-C48B940E6009}" destId="{79D043BD-6C9E-470D-8A23-8B7D8C5B094E}" srcOrd="0" destOrd="0" presId="urn:microsoft.com/office/officeart/2005/8/layout/hierarchy1"/>
    <dgm:cxn modelId="{5D9E4AB8-BEEC-4AC5-8817-1B6079D1BF76}" type="presOf" srcId="{5B083510-D87E-4B1C-BEC3-F45E96771287}" destId="{2AAAC569-E835-47EC-A64E-C8BD738EED63}" srcOrd="0" destOrd="0" presId="urn:microsoft.com/office/officeart/2005/8/layout/hierarchy1"/>
    <dgm:cxn modelId="{4D3CD42B-8AB5-4DE8-8101-1AA7C0C0CDDF}" type="presOf" srcId="{24C9AF70-2C0A-4A8C-B45B-CF4E2667AC33}" destId="{AF64D060-ECCE-43DD-947E-02CACBBA359A}" srcOrd="0" destOrd="0" presId="urn:microsoft.com/office/officeart/2005/8/layout/hierarchy1"/>
    <dgm:cxn modelId="{D2D14794-DDFD-4C1E-A598-61019F4100CF}" type="presOf" srcId="{805A80D2-1583-4F38-93BD-15A88B9C31B6}" destId="{77AF40D1-51E6-4898-80DF-D1C2A703018F}" srcOrd="0" destOrd="0" presId="urn:microsoft.com/office/officeart/2005/8/layout/hierarchy1"/>
    <dgm:cxn modelId="{F61154F2-E4C1-4AFA-AFA5-7757516C16D3}" srcId="{31CDC5D4-8B42-459A-B882-8EF1A27F3655}" destId="{FC3628ED-D66D-454A-A172-004081611EDB}" srcOrd="0" destOrd="0" parTransId="{805A80D2-1583-4F38-93BD-15A88B9C31B6}" sibTransId="{3F84744C-4384-4DC0-A0EE-9FE47A14FA71}"/>
    <dgm:cxn modelId="{2A274A12-BF31-4788-9F8E-69A58D8AAFE3}" srcId="{31CDC5D4-8B42-459A-B882-8EF1A27F3655}" destId="{5B083510-D87E-4B1C-BEC3-F45E96771287}" srcOrd="1" destOrd="0" parTransId="{FD311AA3-80A8-4DC4-87F2-0C0E926DCFA8}" sibTransId="{BD0A6F4F-6022-4EDE-BF94-2FA780519E32}"/>
    <dgm:cxn modelId="{21683349-6252-401D-AA62-648CC738FCCD}" type="presOf" srcId="{31CDC5D4-8B42-459A-B882-8EF1A27F3655}" destId="{620E7E3B-1FBF-449C-93AC-556ABF555F6B}" srcOrd="0" destOrd="0" presId="urn:microsoft.com/office/officeart/2005/8/layout/hierarchy1"/>
    <dgm:cxn modelId="{94B51C7B-3B5E-44B5-9735-28289F8613CD}" type="presOf" srcId="{FC3628ED-D66D-454A-A172-004081611EDB}" destId="{DC5D720B-25E3-41D0-9856-C5016588FC12}" srcOrd="0" destOrd="0" presId="urn:microsoft.com/office/officeart/2005/8/layout/hierarchy1"/>
    <dgm:cxn modelId="{3867332F-33C6-42CE-B244-5CF92B115928}" srcId="{24C9AF70-2C0A-4A8C-B45B-CF4E2667AC33}" destId="{31CDC5D4-8B42-459A-B882-8EF1A27F3655}" srcOrd="0" destOrd="0" parTransId="{330D4F14-1B0B-4249-8CCF-C48B940E6009}" sibTransId="{C24B7F85-8075-4F94-BC92-56CFA092F876}"/>
    <dgm:cxn modelId="{519B5290-2F7E-408D-8D0D-79892E62D8DC}" type="presOf" srcId="{FD311AA3-80A8-4DC4-87F2-0C0E926DCFA8}" destId="{521A0C90-9667-4B31-9006-8C5CAA4A5B95}" srcOrd="0" destOrd="0" presId="urn:microsoft.com/office/officeart/2005/8/layout/hierarchy1"/>
    <dgm:cxn modelId="{F6B34DC9-EC5A-4E9D-8834-DC5C92E65E45}" type="presOf" srcId="{293279DC-1AAF-420B-BC5A-D83779064F94}" destId="{6A28C854-C0E0-4F8A-BA1F-6EAA56D665D5}" srcOrd="0" destOrd="0" presId="urn:microsoft.com/office/officeart/2005/8/layout/hierarchy1"/>
    <dgm:cxn modelId="{0A048DD5-DFC9-4D8C-86E7-F9E7B3C2C0CC}" type="presParOf" srcId="{6A28C854-C0E0-4F8A-BA1F-6EAA56D665D5}" destId="{484A8CF0-66CE-4284-B982-B28DE0FBA1FA}" srcOrd="0" destOrd="0" presId="urn:microsoft.com/office/officeart/2005/8/layout/hierarchy1"/>
    <dgm:cxn modelId="{71A8D2C2-7C5C-4930-9F8D-352AB0B31223}" type="presParOf" srcId="{484A8CF0-66CE-4284-B982-B28DE0FBA1FA}" destId="{0F2BC890-D5F5-45BE-9819-3129D19413A6}" srcOrd="0" destOrd="0" presId="urn:microsoft.com/office/officeart/2005/8/layout/hierarchy1"/>
    <dgm:cxn modelId="{AD3FEC84-52ED-49B0-8F6D-D91AAAC06AC7}" type="presParOf" srcId="{0F2BC890-D5F5-45BE-9819-3129D19413A6}" destId="{C184B2E5-3787-433B-A474-561A60CE78EB}" srcOrd="0" destOrd="0" presId="urn:microsoft.com/office/officeart/2005/8/layout/hierarchy1"/>
    <dgm:cxn modelId="{70A26277-2ADA-42CB-B577-E80AC8ECDAD1}" type="presParOf" srcId="{0F2BC890-D5F5-45BE-9819-3129D19413A6}" destId="{AF64D060-ECCE-43DD-947E-02CACBBA359A}" srcOrd="1" destOrd="0" presId="urn:microsoft.com/office/officeart/2005/8/layout/hierarchy1"/>
    <dgm:cxn modelId="{C6C38EF8-D6AD-443F-9A41-47970566153B}" type="presParOf" srcId="{484A8CF0-66CE-4284-B982-B28DE0FBA1FA}" destId="{6260AA02-C3C0-4329-875C-88E348751EFD}" srcOrd="1" destOrd="0" presId="urn:microsoft.com/office/officeart/2005/8/layout/hierarchy1"/>
    <dgm:cxn modelId="{008AC890-915A-4859-85F3-FE55AD5DE45E}" type="presParOf" srcId="{6260AA02-C3C0-4329-875C-88E348751EFD}" destId="{79D043BD-6C9E-470D-8A23-8B7D8C5B094E}" srcOrd="0" destOrd="0" presId="urn:microsoft.com/office/officeart/2005/8/layout/hierarchy1"/>
    <dgm:cxn modelId="{C406FBBB-E815-4398-B115-963A4CD69E31}" type="presParOf" srcId="{6260AA02-C3C0-4329-875C-88E348751EFD}" destId="{DA2274AA-DDB5-4F85-920B-AB2D7DD612F3}" srcOrd="1" destOrd="0" presId="urn:microsoft.com/office/officeart/2005/8/layout/hierarchy1"/>
    <dgm:cxn modelId="{D514714D-534A-46BE-BBCF-2517BFFF357C}" type="presParOf" srcId="{DA2274AA-DDB5-4F85-920B-AB2D7DD612F3}" destId="{4C330E7B-939D-48CE-8F8A-FD87C9469373}" srcOrd="0" destOrd="0" presId="urn:microsoft.com/office/officeart/2005/8/layout/hierarchy1"/>
    <dgm:cxn modelId="{CE0FE0F3-9539-4143-B007-0917949393E0}" type="presParOf" srcId="{4C330E7B-939D-48CE-8F8A-FD87C9469373}" destId="{8DE6DF84-489A-47CF-8432-C2C24D0FB75F}" srcOrd="0" destOrd="0" presId="urn:microsoft.com/office/officeart/2005/8/layout/hierarchy1"/>
    <dgm:cxn modelId="{A91D07D8-D39E-420B-9E76-EA1A18D1F874}" type="presParOf" srcId="{4C330E7B-939D-48CE-8F8A-FD87C9469373}" destId="{620E7E3B-1FBF-449C-93AC-556ABF555F6B}" srcOrd="1" destOrd="0" presId="urn:microsoft.com/office/officeart/2005/8/layout/hierarchy1"/>
    <dgm:cxn modelId="{893137F9-B9EE-4292-ABCB-8F110A70FA8F}" type="presParOf" srcId="{DA2274AA-DDB5-4F85-920B-AB2D7DD612F3}" destId="{6CF0A91B-152D-4CEB-8928-28CA3194905E}" srcOrd="1" destOrd="0" presId="urn:microsoft.com/office/officeart/2005/8/layout/hierarchy1"/>
    <dgm:cxn modelId="{138158DE-9EE7-4F4C-A8D8-98B9E4D39DDC}" type="presParOf" srcId="{6CF0A91B-152D-4CEB-8928-28CA3194905E}" destId="{77AF40D1-51E6-4898-80DF-D1C2A703018F}" srcOrd="0" destOrd="0" presId="urn:microsoft.com/office/officeart/2005/8/layout/hierarchy1"/>
    <dgm:cxn modelId="{9C569881-213C-4904-A3AE-F0E9614C4E08}" type="presParOf" srcId="{6CF0A91B-152D-4CEB-8928-28CA3194905E}" destId="{8402CEC3-F422-4080-B466-3292E9CD9E63}" srcOrd="1" destOrd="0" presId="urn:microsoft.com/office/officeart/2005/8/layout/hierarchy1"/>
    <dgm:cxn modelId="{7EDDB0D8-D55F-4DEE-AF3D-127B000978AB}" type="presParOf" srcId="{8402CEC3-F422-4080-B466-3292E9CD9E63}" destId="{6FA619BC-6808-4D8D-8062-87AD0E79664C}" srcOrd="0" destOrd="0" presId="urn:microsoft.com/office/officeart/2005/8/layout/hierarchy1"/>
    <dgm:cxn modelId="{FACEE6A7-4C9A-46C9-A4F8-53B657E44B26}" type="presParOf" srcId="{6FA619BC-6808-4D8D-8062-87AD0E79664C}" destId="{F55ED5B9-5740-43D1-A5DB-C47309AB95D8}" srcOrd="0" destOrd="0" presId="urn:microsoft.com/office/officeart/2005/8/layout/hierarchy1"/>
    <dgm:cxn modelId="{F0650740-0433-471A-9E3F-E4C3F5B30C08}" type="presParOf" srcId="{6FA619BC-6808-4D8D-8062-87AD0E79664C}" destId="{DC5D720B-25E3-41D0-9856-C5016588FC12}" srcOrd="1" destOrd="0" presId="urn:microsoft.com/office/officeart/2005/8/layout/hierarchy1"/>
    <dgm:cxn modelId="{AABDBF08-6ACF-4D07-B054-5C2D4E7DC5A5}" type="presParOf" srcId="{8402CEC3-F422-4080-B466-3292E9CD9E63}" destId="{E7C513E3-340F-465D-84F9-25EB5AEB0AA1}" srcOrd="1" destOrd="0" presId="urn:microsoft.com/office/officeart/2005/8/layout/hierarchy1"/>
    <dgm:cxn modelId="{F539AB75-DA39-4FFE-BF91-E575BD77B7C9}" type="presParOf" srcId="{6CF0A91B-152D-4CEB-8928-28CA3194905E}" destId="{521A0C90-9667-4B31-9006-8C5CAA4A5B95}" srcOrd="2" destOrd="0" presId="urn:microsoft.com/office/officeart/2005/8/layout/hierarchy1"/>
    <dgm:cxn modelId="{05EF3D28-E121-43B3-9124-D41C6E8844AF}" type="presParOf" srcId="{6CF0A91B-152D-4CEB-8928-28CA3194905E}" destId="{58E8EE54-2701-4F28-94B8-D54C10DC50D1}" srcOrd="3" destOrd="0" presId="urn:microsoft.com/office/officeart/2005/8/layout/hierarchy1"/>
    <dgm:cxn modelId="{ADD3CCFB-C953-4295-A50C-63488F393012}" type="presParOf" srcId="{58E8EE54-2701-4F28-94B8-D54C10DC50D1}" destId="{07C9FF99-978B-4726-BA97-58F59BA5D33D}" srcOrd="0" destOrd="0" presId="urn:microsoft.com/office/officeart/2005/8/layout/hierarchy1"/>
    <dgm:cxn modelId="{5F3BBE95-79FC-40C6-819C-B8B19FB485B9}" type="presParOf" srcId="{07C9FF99-978B-4726-BA97-58F59BA5D33D}" destId="{A4BA9F9F-1D13-401D-9686-FE548E8744BF}" srcOrd="0" destOrd="0" presId="urn:microsoft.com/office/officeart/2005/8/layout/hierarchy1"/>
    <dgm:cxn modelId="{71A7B554-CBEF-4EF3-87FA-BC51EB88B6C3}" type="presParOf" srcId="{07C9FF99-978B-4726-BA97-58F59BA5D33D}" destId="{2AAAC569-E835-47EC-A64E-C8BD738EED63}" srcOrd="1" destOrd="0" presId="urn:microsoft.com/office/officeart/2005/8/layout/hierarchy1"/>
    <dgm:cxn modelId="{7AE0F433-989E-4BCD-9CD2-85852302F50C}" type="presParOf" srcId="{58E8EE54-2701-4F28-94B8-D54C10DC50D1}" destId="{E22D8969-5AA9-4CE9-9DAE-292C7175E09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A12914-0782-46ED-82DF-131CFE74A74C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AE250C-BDDA-4B51-95B9-03F2B6D127EC}">
      <dgm:prSet phldrT="[Текст]" custT="1"/>
      <dgm:spPr/>
      <dgm:t>
        <a:bodyPr/>
        <a:lstStyle/>
        <a:p>
          <a:r>
            <a:rPr lang="ru-RU" sz="2200" b="1" dirty="0">
              <a:latin typeface="Verdana" pitchFamily="34" charset="0"/>
              <a:ea typeface="Verdana" pitchFamily="34" charset="0"/>
            </a:rPr>
            <a:t>В случае возникновении разногласий</a:t>
          </a:r>
        </a:p>
      </dgm:t>
    </dgm:pt>
    <dgm:pt modelId="{772344C5-13F8-4A7F-9DB1-708AEE725AE1}" type="parTrans" cxnId="{1E7539ED-28CC-4DDD-85D5-6BA0B2A312EC}">
      <dgm:prSet/>
      <dgm:spPr/>
      <dgm:t>
        <a:bodyPr/>
        <a:lstStyle/>
        <a:p>
          <a:endParaRPr lang="ru-RU"/>
        </a:p>
      </dgm:t>
    </dgm:pt>
    <dgm:pt modelId="{1B5B4223-A609-494C-B12D-C101E4106324}" type="sibTrans" cxnId="{1E7539ED-28CC-4DDD-85D5-6BA0B2A312EC}">
      <dgm:prSet/>
      <dgm:spPr/>
      <dgm:t>
        <a:bodyPr/>
        <a:lstStyle/>
        <a:p>
          <a:endParaRPr lang="ru-RU"/>
        </a:p>
      </dgm:t>
    </dgm:pt>
    <dgm:pt modelId="{66669F72-9431-481B-9851-5018CD299E73}">
      <dgm:prSet phldrT="[Текст]"/>
      <dgm:spPr/>
      <dgm:t>
        <a:bodyPr/>
        <a:lstStyle/>
        <a:p>
          <a:endParaRPr lang="ru-RU" dirty="0"/>
        </a:p>
      </dgm:t>
    </dgm:pt>
    <dgm:pt modelId="{DFCE3921-4E35-46D9-93C1-9B764C5E6990}" type="parTrans" cxnId="{F6479409-96F9-433A-B741-5E0ABEED6775}">
      <dgm:prSet/>
      <dgm:spPr/>
      <dgm:t>
        <a:bodyPr/>
        <a:lstStyle/>
        <a:p>
          <a:endParaRPr lang="ru-RU"/>
        </a:p>
      </dgm:t>
    </dgm:pt>
    <dgm:pt modelId="{5C097B72-0E66-4F97-B5EF-B423D90DEA39}" type="sibTrans" cxnId="{F6479409-96F9-433A-B741-5E0ABEED6775}">
      <dgm:prSet/>
      <dgm:spPr/>
      <dgm:t>
        <a:bodyPr/>
        <a:lstStyle/>
        <a:p>
          <a:endParaRPr lang="ru-RU"/>
        </a:p>
      </dgm:t>
    </dgm:pt>
    <dgm:pt modelId="{F7D7142F-E2E1-47A2-B022-96A6C38A154B}">
      <dgm:prSet/>
      <dgm:spPr/>
      <dgm:t>
        <a:bodyPr/>
        <a:lstStyle/>
        <a:p>
          <a:endParaRPr lang="ru-RU" dirty="0"/>
        </a:p>
      </dgm:t>
    </dgm:pt>
    <dgm:pt modelId="{6F5744BE-CD6C-41A6-92F7-A8026E8C4CF1}" type="parTrans" cxnId="{972021B6-4B7D-4E5A-8E6C-13DCD57C5C42}">
      <dgm:prSet/>
      <dgm:spPr/>
      <dgm:t>
        <a:bodyPr/>
        <a:lstStyle/>
        <a:p>
          <a:endParaRPr lang="ru-RU"/>
        </a:p>
      </dgm:t>
    </dgm:pt>
    <dgm:pt modelId="{30536637-4539-4144-A0FC-BEF18D57D7A0}" type="sibTrans" cxnId="{972021B6-4B7D-4E5A-8E6C-13DCD57C5C42}">
      <dgm:prSet/>
      <dgm:spPr/>
      <dgm:t>
        <a:bodyPr/>
        <a:lstStyle/>
        <a:p>
          <a:endParaRPr lang="ru-RU"/>
        </a:p>
      </dgm:t>
    </dgm:pt>
    <dgm:pt modelId="{D77E7906-AC5B-4926-A22B-8E84C63E17FA}">
      <dgm:prSet/>
      <dgm:spPr/>
      <dgm:t>
        <a:bodyPr/>
        <a:lstStyle/>
        <a:p>
          <a:endParaRPr lang="ru-RU" dirty="0"/>
        </a:p>
      </dgm:t>
    </dgm:pt>
    <dgm:pt modelId="{898EE113-32F3-4C9D-925C-560716D5AD92}" type="parTrans" cxnId="{EDBE3325-D701-49D4-99CE-A2C9B62FA056}">
      <dgm:prSet/>
      <dgm:spPr/>
      <dgm:t>
        <a:bodyPr/>
        <a:lstStyle/>
        <a:p>
          <a:endParaRPr lang="ru-RU"/>
        </a:p>
      </dgm:t>
    </dgm:pt>
    <dgm:pt modelId="{AEF0DDD9-0843-4704-B7A8-FAA8C7330727}" type="sibTrans" cxnId="{EDBE3325-D701-49D4-99CE-A2C9B62FA056}">
      <dgm:prSet/>
      <dgm:spPr/>
      <dgm:t>
        <a:bodyPr/>
        <a:lstStyle/>
        <a:p>
          <a:endParaRPr lang="ru-RU"/>
        </a:p>
      </dgm:t>
    </dgm:pt>
    <dgm:pt modelId="{313B4AAC-4177-4FF7-B1CA-530B952CB166}" type="pres">
      <dgm:prSet presAssocID="{DFA12914-0782-46ED-82DF-131CFE74A74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8C24B65-8609-4461-8601-DA41992DBFC8}" type="pres">
      <dgm:prSet presAssocID="{DFA12914-0782-46ED-82DF-131CFE74A74C}" presName="divider" presStyleLbl="fgShp" presStyleIdx="0" presStyleCnt="1"/>
      <dgm:spPr/>
    </dgm:pt>
    <dgm:pt modelId="{64BCA214-4E27-417F-866D-DD8451BDA7D8}" type="pres">
      <dgm:prSet presAssocID="{8DAE250C-BDDA-4B51-95B9-03F2B6D127EC}" presName="downArrow" presStyleLbl="node1" presStyleIdx="0" presStyleCnt="2" custScaleX="57300" custScaleY="67297"/>
      <dgm:spPr/>
    </dgm:pt>
    <dgm:pt modelId="{08C549E0-E35E-4324-A6AD-320A1C8D883C}" type="pres">
      <dgm:prSet presAssocID="{8DAE250C-BDDA-4B51-95B9-03F2B6D127EC}" presName="downArrowText" presStyleLbl="revTx" presStyleIdx="0" presStyleCnt="2" custScaleX="153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E43AD-8390-483B-9DF8-1DFB4C2ABDCD}" type="pres">
      <dgm:prSet presAssocID="{66669F72-9431-481B-9851-5018CD299E73}" presName="upArrow" presStyleLbl="node1" presStyleIdx="1" presStyleCnt="2" custScaleX="55732" custScaleY="61815"/>
      <dgm:spPr>
        <a:solidFill>
          <a:srgbClr val="FF0000"/>
        </a:solidFill>
      </dgm:spPr>
    </dgm:pt>
    <dgm:pt modelId="{5068C1B0-371C-4F03-9DFB-CB65C5B6285E}" type="pres">
      <dgm:prSet presAssocID="{66669F72-9431-481B-9851-5018CD299E73}" presName="upArrowText" presStyleLbl="revTx" presStyleIdx="1" presStyleCnt="2" custScaleX="149256" custLinFactNeighborX="-3178" custLinFactNeighborY="-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2021B6-4B7D-4E5A-8E6C-13DCD57C5C42}" srcId="{DFA12914-0782-46ED-82DF-131CFE74A74C}" destId="{F7D7142F-E2E1-47A2-B022-96A6C38A154B}" srcOrd="2" destOrd="0" parTransId="{6F5744BE-CD6C-41A6-92F7-A8026E8C4CF1}" sibTransId="{30536637-4539-4144-A0FC-BEF18D57D7A0}"/>
    <dgm:cxn modelId="{F9C61754-C6E2-4BC1-AC1B-EE75DFA6102D}" type="presOf" srcId="{66669F72-9431-481B-9851-5018CD299E73}" destId="{5068C1B0-371C-4F03-9DFB-CB65C5B6285E}" srcOrd="0" destOrd="0" presId="urn:microsoft.com/office/officeart/2005/8/layout/arrow3"/>
    <dgm:cxn modelId="{229C468B-930F-436E-BD83-F4AE55638223}" type="presOf" srcId="{DFA12914-0782-46ED-82DF-131CFE74A74C}" destId="{313B4AAC-4177-4FF7-B1CA-530B952CB166}" srcOrd="0" destOrd="0" presId="urn:microsoft.com/office/officeart/2005/8/layout/arrow3"/>
    <dgm:cxn modelId="{F6479409-96F9-433A-B741-5E0ABEED6775}" srcId="{DFA12914-0782-46ED-82DF-131CFE74A74C}" destId="{66669F72-9431-481B-9851-5018CD299E73}" srcOrd="1" destOrd="0" parTransId="{DFCE3921-4E35-46D9-93C1-9B764C5E6990}" sibTransId="{5C097B72-0E66-4F97-B5EF-B423D90DEA39}"/>
    <dgm:cxn modelId="{EDBE3325-D701-49D4-99CE-A2C9B62FA056}" srcId="{DFA12914-0782-46ED-82DF-131CFE74A74C}" destId="{D77E7906-AC5B-4926-A22B-8E84C63E17FA}" srcOrd="3" destOrd="0" parTransId="{898EE113-32F3-4C9D-925C-560716D5AD92}" sibTransId="{AEF0DDD9-0843-4704-B7A8-FAA8C7330727}"/>
    <dgm:cxn modelId="{1E7539ED-28CC-4DDD-85D5-6BA0B2A312EC}" srcId="{DFA12914-0782-46ED-82DF-131CFE74A74C}" destId="{8DAE250C-BDDA-4B51-95B9-03F2B6D127EC}" srcOrd="0" destOrd="0" parTransId="{772344C5-13F8-4A7F-9DB1-708AEE725AE1}" sibTransId="{1B5B4223-A609-494C-B12D-C101E4106324}"/>
    <dgm:cxn modelId="{4F81532E-A704-4CDB-A395-D7DE39D2F367}" type="presOf" srcId="{8DAE250C-BDDA-4B51-95B9-03F2B6D127EC}" destId="{08C549E0-E35E-4324-A6AD-320A1C8D883C}" srcOrd="0" destOrd="0" presId="urn:microsoft.com/office/officeart/2005/8/layout/arrow3"/>
    <dgm:cxn modelId="{5654E446-6901-4A4D-85D8-9EEA70615E8C}" type="presParOf" srcId="{313B4AAC-4177-4FF7-B1CA-530B952CB166}" destId="{58C24B65-8609-4461-8601-DA41992DBFC8}" srcOrd="0" destOrd="0" presId="urn:microsoft.com/office/officeart/2005/8/layout/arrow3"/>
    <dgm:cxn modelId="{E255CA9C-F4E1-4D4F-8A0E-43043C47F91B}" type="presParOf" srcId="{313B4AAC-4177-4FF7-B1CA-530B952CB166}" destId="{64BCA214-4E27-417F-866D-DD8451BDA7D8}" srcOrd="1" destOrd="0" presId="urn:microsoft.com/office/officeart/2005/8/layout/arrow3"/>
    <dgm:cxn modelId="{2B34E38C-4CAF-450A-9556-9A20A389A3CE}" type="presParOf" srcId="{313B4AAC-4177-4FF7-B1CA-530B952CB166}" destId="{08C549E0-E35E-4324-A6AD-320A1C8D883C}" srcOrd="2" destOrd="0" presId="urn:microsoft.com/office/officeart/2005/8/layout/arrow3"/>
    <dgm:cxn modelId="{989F4507-72C9-451C-8F4F-BD090C4DF5EB}" type="presParOf" srcId="{313B4AAC-4177-4FF7-B1CA-530B952CB166}" destId="{1B4E43AD-8390-483B-9DF8-1DFB4C2ABDCD}" srcOrd="3" destOrd="0" presId="urn:microsoft.com/office/officeart/2005/8/layout/arrow3"/>
    <dgm:cxn modelId="{C4C591D1-C45D-4F87-A498-F8A9364A71EF}" type="presParOf" srcId="{313B4AAC-4177-4FF7-B1CA-530B952CB166}" destId="{5068C1B0-371C-4F03-9DFB-CB65C5B6285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3E109F-D30F-4F36-8C95-1877043E545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509F3E-FA97-4DDE-A89D-FD05471FDC8E}">
      <dgm:prSet custT="1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5400000" scaled="1"/>
          <a:tileRect/>
        </a:gradFill>
        <a:ln>
          <a:solidFill>
            <a:schemeClr val="tx2"/>
          </a:solidFill>
        </a:ln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  <a:latin typeface="Verdana" pitchFamily="34" charset="0"/>
              <a:ea typeface="Verdana" pitchFamily="34" charset="0"/>
            </a:rPr>
            <a:t>Профсоюзные средства       </a:t>
          </a:r>
          <a:endParaRPr lang="ru-RU" sz="2400" b="1" dirty="0">
            <a:solidFill>
              <a:schemeClr val="tx1"/>
            </a:solidFill>
            <a:latin typeface="Verdana" pitchFamily="34" charset="0"/>
            <a:ea typeface="Verdana" pitchFamily="34" charset="0"/>
          </a:endParaRPr>
        </a:p>
      </dgm:t>
    </dgm:pt>
    <dgm:pt modelId="{63D2FF62-126C-4D59-B8DF-3CD12F33D3B8}" type="parTrans" cxnId="{80EA1BA5-8F18-4579-AA2C-580026F51BA5}">
      <dgm:prSet/>
      <dgm:spPr/>
      <dgm:t>
        <a:bodyPr/>
        <a:lstStyle/>
        <a:p>
          <a:endParaRPr lang="ru-RU"/>
        </a:p>
      </dgm:t>
    </dgm:pt>
    <dgm:pt modelId="{E1380197-843E-4B55-9FA5-8727FF49357D}" type="sibTrans" cxnId="{80EA1BA5-8F18-4579-AA2C-580026F51BA5}">
      <dgm:prSet/>
      <dgm:spPr/>
      <dgm:t>
        <a:bodyPr/>
        <a:lstStyle/>
        <a:p>
          <a:endParaRPr lang="ru-RU"/>
        </a:p>
      </dgm:t>
    </dgm:pt>
    <dgm:pt modelId="{B21F0CAD-5F5B-4772-B070-3088BC01E6DF}" type="pres">
      <dgm:prSet presAssocID="{923E109F-D30F-4F36-8C95-1877043E54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9E5116-650E-4D16-BE6B-1A1E8B1BC33C}" type="pres">
      <dgm:prSet presAssocID="{9B509F3E-FA97-4DDE-A89D-FD05471FDC8E}" presName="linNode" presStyleCnt="0"/>
      <dgm:spPr/>
    </dgm:pt>
    <dgm:pt modelId="{AE8BA2B0-6EA5-408C-95C2-B0FB3A9F696C}" type="pres">
      <dgm:prSet presAssocID="{9B509F3E-FA97-4DDE-A89D-FD05471FDC8E}" presName="parentText" presStyleLbl="node1" presStyleIdx="0" presStyleCnt="1" custAng="0" custScaleX="277778" custLinFactNeighborX="-6332" custLinFactNeighborY="5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EA1BA5-8F18-4579-AA2C-580026F51BA5}" srcId="{923E109F-D30F-4F36-8C95-1877043E5455}" destId="{9B509F3E-FA97-4DDE-A89D-FD05471FDC8E}" srcOrd="0" destOrd="0" parTransId="{63D2FF62-126C-4D59-B8DF-3CD12F33D3B8}" sibTransId="{E1380197-843E-4B55-9FA5-8727FF49357D}"/>
    <dgm:cxn modelId="{B18772B2-AE72-4799-AAD4-4B03CD9F12CB}" type="presOf" srcId="{9B509F3E-FA97-4DDE-A89D-FD05471FDC8E}" destId="{AE8BA2B0-6EA5-408C-95C2-B0FB3A9F696C}" srcOrd="0" destOrd="0" presId="urn:microsoft.com/office/officeart/2005/8/layout/vList5"/>
    <dgm:cxn modelId="{575B8207-BEB0-4B9C-A94E-DE5C865F515F}" type="presOf" srcId="{923E109F-D30F-4F36-8C95-1877043E5455}" destId="{B21F0CAD-5F5B-4772-B070-3088BC01E6DF}" srcOrd="0" destOrd="0" presId="urn:microsoft.com/office/officeart/2005/8/layout/vList5"/>
    <dgm:cxn modelId="{4A60A96A-26F2-42AF-B6B2-A270B0F095EF}" type="presParOf" srcId="{B21F0CAD-5F5B-4772-B070-3088BC01E6DF}" destId="{989E5116-650E-4D16-BE6B-1A1E8B1BC33C}" srcOrd="0" destOrd="0" presId="urn:microsoft.com/office/officeart/2005/8/layout/vList5"/>
    <dgm:cxn modelId="{3FEA09A0-F51C-4A22-9B22-731A6D50F0E1}" type="presParOf" srcId="{989E5116-650E-4D16-BE6B-1A1E8B1BC33C}" destId="{AE8BA2B0-6EA5-408C-95C2-B0FB3A9F696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EC291A-886D-4B60-BDDF-E60EFEAD2807}">
      <dsp:nvSpPr>
        <dsp:cNvPr id="0" name=""/>
        <dsp:cNvSpPr/>
      </dsp:nvSpPr>
      <dsp:spPr>
        <a:xfrm>
          <a:off x="4144326" y="1428501"/>
          <a:ext cx="2683859" cy="171219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500" b="1" kern="1200" dirty="0" smtClean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500" b="1" kern="1200" dirty="0" smtClean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500" b="1" kern="1200" dirty="0" smtClean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800" b="1" kern="1200" dirty="0" smtClean="0">
            <a:solidFill>
              <a:srgbClr val="0D27E9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800" b="1" kern="1200" dirty="0" smtClean="0">
            <a:solidFill>
              <a:srgbClr val="0D27E9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800" b="1" kern="1200" dirty="0" smtClean="0">
            <a:solidFill>
              <a:srgbClr val="0D27E9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800" b="1" kern="1200" dirty="0" smtClean="0">
            <a:solidFill>
              <a:srgbClr val="0D27E9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800" b="1" kern="1200" dirty="0" smtClean="0">
            <a:solidFill>
              <a:srgbClr val="0D27E9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solidFill>
                <a:srgbClr val="0D27E9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Председатель КРК</a:t>
          </a:r>
          <a:endParaRPr lang="ru-RU" sz="1800" kern="1200" dirty="0">
            <a:solidFill>
              <a:srgbClr val="0D27E9"/>
            </a:solidFill>
          </a:endParaRPr>
        </a:p>
      </dsp:txBody>
      <dsp:txXfrm>
        <a:off x="4537368" y="1679246"/>
        <a:ext cx="1897775" cy="1210707"/>
      </dsp:txXfrm>
    </dsp:sp>
    <dsp:sp modelId="{D7C0CA8B-AB9C-409F-B6C8-551C6321FDC1}">
      <dsp:nvSpPr>
        <dsp:cNvPr id="0" name=""/>
        <dsp:cNvSpPr/>
      </dsp:nvSpPr>
      <dsp:spPr>
        <a:xfrm rot="19950757">
          <a:off x="6593154" y="1384522"/>
          <a:ext cx="795522" cy="35767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6599211" y="1480821"/>
        <a:ext cx="688219" cy="214606"/>
      </dsp:txXfrm>
    </dsp:sp>
    <dsp:sp modelId="{15DE4345-4318-43D3-9B39-E22E0E3966B0}">
      <dsp:nvSpPr>
        <dsp:cNvPr id="0" name=""/>
        <dsp:cNvSpPr/>
      </dsp:nvSpPr>
      <dsp:spPr>
        <a:xfrm>
          <a:off x="6440553" y="329795"/>
          <a:ext cx="3617834" cy="1034280"/>
        </a:xfrm>
        <a:prstGeom prst="ellipse">
          <a:avLst/>
        </a:prstGeom>
        <a:solidFill>
          <a:schemeClr val="bg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созывает и проводит заседание КРК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6970373" y="481262"/>
        <a:ext cx="2558194" cy="731346"/>
      </dsp:txXfrm>
    </dsp:sp>
    <dsp:sp modelId="{50A16312-08F2-4037-9183-63A8D52248D8}">
      <dsp:nvSpPr>
        <dsp:cNvPr id="0" name=""/>
        <dsp:cNvSpPr/>
      </dsp:nvSpPr>
      <dsp:spPr>
        <a:xfrm rot="12496196">
          <a:off x="3797175" y="1503858"/>
          <a:ext cx="631628" cy="15039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 rot="10800000">
        <a:off x="3839602" y="1544622"/>
        <a:ext cx="586510" cy="90236"/>
      </dsp:txXfrm>
    </dsp:sp>
    <dsp:sp modelId="{92F31F24-3E55-48BD-A8C6-044121F7AFD6}">
      <dsp:nvSpPr>
        <dsp:cNvPr id="0" name=""/>
        <dsp:cNvSpPr/>
      </dsp:nvSpPr>
      <dsp:spPr>
        <a:xfrm>
          <a:off x="1192700" y="125416"/>
          <a:ext cx="3117873" cy="1377187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baseline="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председательствует на заседаниях КРК</a:t>
          </a:r>
          <a:endParaRPr lang="ru-RU" sz="1400" b="1" kern="1200" baseline="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1649302" y="327100"/>
        <a:ext cx="2204669" cy="973819"/>
      </dsp:txXfrm>
    </dsp:sp>
    <dsp:sp modelId="{59445384-75CD-47C6-B2E4-3AE15B67D360}">
      <dsp:nvSpPr>
        <dsp:cNvPr id="0" name=""/>
        <dsp:cNvSpPr/>
      </dsp:nvSpPr>
      <dsp:spPr>
        <a:xfrm rot="1388129">
          <a:off x="6615263" y="2770686"/>
          <a:ext cx="830069" cy="315246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6619066" y="2815156"/>
        <a:ext cx="735495" cy="189148"/>
      </dsp:txXfrm>
    </dsp:sp>
    <dsp:sp modelId="{AD0ED459-B74F-48F0-865A-23328AE66C6E}">
      <dsp:nvSpPr>
        <dsp:cNvPr id="0" name=""/>
        <dsp:cNvSpPr/>
      </dsp:nvSpPr>
      <dsp:spPr>
        <a:xfrm>
          <a:off x="6897765" y="3002632"/>
          <a:ext cx="2703438" cy="925215"/>
        </a:xfrm>
        <a:prstGeom prst="ellipse">
          <a:avLst/>
        </a:prstGeom>
        <a:solidFill>
          <a:schemeClr val="bg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организует текущую работу КРК</a:t>
          </a:r>
          <a:r>
            <a:rPr lang="ru-RU" sz="1400" kern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 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7293674" y="3138127"/>
        <a:ext cx="1911620" cy="654225"/>
      </dsp:txXfrm>
    </dsp:sp>
    <dsp:sp modelId="{0C1261E4-4E35-4F8E-AD60-10258B58184A}">
      <dsp:nvSpPr>
        <dsp:cNvPr id="0" name=""/>
        <dsp:cNvSpPr/>
      </dsp:nvSpPr>
      <dsp:spPr>
        <a:xfrm rot="8315086" flipV="1">
          <a:off x="3602739" y="2966166"/>
          <a:ext cx="899685" cy="157556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10800000">
        <a:off x="3644096" y="2982043"/>
        <a:ext cx="852418" cy="94534"/>
      </dsp:txXfrm>
    </dsp:sp>
    <dsp:sp modelId="{59993C2B-CF50-4885-956E-36FEC9AEF8D1}">
      <dsp:nvSpPr>
        <dsp:cNvPr id="0" name=""/>
        <dsp:cNvSpPr/>
      </dsp:nvSpPr>
      <dsp:spPr>
        <a:xfrm>
          <a:off x="1518902" y="3169978"/>
          <a:ext cx="2405320" cy="930234"/>
        </a:xfrm>
        <a:prstGeom prst="ellipse">
          <a:avLst/>
        </a:prstGeom>
        <a:solidFill>
          <a:schemeClr val="bg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подписывает документы КРК  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871153" y="3306208"/>
        <a:ext cx="1700818" cy="6577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1A0C90-9667-4B31-9006-8C5CAA4A5B95}">
      <dsp:nvSpPr>
        <dsp:cNvPr id="0" name=""/>
        <dsp:cNvSpPr/>
      </dsp:nvSpPr>
      <dsp:spPr>
        <a:xfrm>
          <a:off x="3847390" y="1934386"/>
          <a:ext cx="2065084" cy="412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002"/>
              </a:lnTo>
              <a:lnTo>
                <a:pt x="2065084" y="239002"/>
              </a:lnTo>
              <a:lnTo>
                <a:pt x="2065084" y="41238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AF40D1-51E6-4898-80DF-D1C2A703018F}">
      <dsp:nvSpPr>
        <dsp:cNvPr id="0" name=""/>
        <dsp:cNvSpPr/>
      </dsp:nvSpPr>
      <dsp:spPr>
        <a:xfrm>
          <a:off x="1708626" y="1934386"/>
          <a:ext cx="2138763" cy="412381"/>
        </a:xfrm>
        <a:custGeom>
          <a:avLst/>
          <a:gdLst/>
          <a:ahLst/>
          <a:cxnLst/>
          <a:rect l="0" t="0" r="0" b="0"/>
          <a:pathLst>
            <a:path>
              <a:moveTo>
                <a:pt x="2138763" y="0"/>
              </a:moveTo>
              <a:lnTo>
                <a:pt x="2138763" y="239002"/>
              </a:lnTo>
              <a:lnTo>
                <a:pt x="0" y="239002"/>
              </a:lnTo>
              <a:lnTo>
                <a:pt x="0" y="41238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D043BD-6C9E-470D-8A23-8B7D8C5B094E}">
      <dsp:nvSpPr>
        <dsp:cNvPr id="0" name=""/>
        <dsp:cNvSpPr/>
      </dsp:nvSpPr>
      <dsp:spPr>
        <a:xfrm>
          <a:off x="3801670" y="1209269"/>
          <a:ext cx="91440" cy="342358"/>
        </a:xfrm>
        <a:custGeom>
          <a:avLst/>
          <a:gdLst/>
          <a:ahLst/>
          <a:cxnLst/>
          <a:rect l="0" t="0" r="0" b="0"/>
          <a:pathLst>
            <a:path>
              <a:moveTo>
                <a:pt x="119702" y="0"/>
              </a:moveTo>
              <a:lnTo>
                <a:pt x="119702" y="168980"/>
              </a:lnTo>
              <a:lnTo>
                <a:pt x="45720" y="168980"/>
              </a:lnTo>
              <a:lnTo>
                <a:pt x="45720" y="3423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84B2E5-3787-433B-A474-561A60CE78EB}">
      <dsp:nvSpPr>
        <dsp:cNvPr id="0" name=""/>
        <dsp:cNvSpPr/>
      </dsp:nvSpPr>
      <dsp:spPr>
        <a:xfrm>
          <a:off x="1925064" y="449871"/>
          <a:ext cx="3992617" cy="7593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64D060-ECCE-43DD-947E-02CACBBA359A}">
      <dsp:nvSpPr>
        <dsp:cNvPr id="0" name=""/>
        <dsp:cNvSpPr/>
      </dsp:nvSpPr>
      <dsp:spPr>
        <a:xfrm>
          <a:off x="2133014" y="647423"/>
          <a:ext cx="3992617" cy="759397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>
              <a:latin typeface="Verdana" pitchFamily="34" charset="0"/>
              <a:ea typeface="Verdana" pitchFamily="34" charset="0"/>
            </a:rPr>
            <a:t>Итоги ревизии</a:t>
          </a:r>
        </a:p>
      </dsp:txBody>
      <dsp:txXfrm>
        <a:off x="2155256" y="669665"/>
        <a:ext cx="3948133" cy="714913"/>
      </dsp:txXfrm>
    </dsp:sp>
    <dsp:sp modelId="{8DE6DF84-489A-47CF-8432-C2C24D0FB75F}">
      <dsp:nvSpPr>
        <dsp:cNvPr id="0" name=""/>
        <dsp:cNvSpPr/>
      </dsp:nvSpPr>
      <dsp:spPr>
        <a:xfrm>
          <a:off x="2297821" y="1551627"/>
          <a:ext cx="3099138" cy="382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0E7E3B-1FBF-449C-93AC-556ABF555F6B}">
      <dsp:nvSpPr>
        <dsp:cNvPr id="0" name=""/>
        <dsp:cNvSpPr/>
      </dsp:nvSpPr>
      <dsp:spPr>
        <a:xfrm>
          <a:off x="2505771" y="1749180"/>
          <a:ext cx="3099138" cy="382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latin typeface="Verdana" pitchFamily="34" charset="0"/>
              <a:ea typeface="Verdana" pitchFamily="34" charset="0"/>
            </a:rPr>
            <a:t>Акт Ревизии</a:t>
          </a:r>
        </a:p>
      </dsp:txBody>
      <dsp:txXfrm>
        <a:off x="2516982" y="1760391"/>
        <a:ext cx="3076716" cy="360337"/>
      </dsp:txXfrm>
    </dsp:sp>
    <dsp:sp modelId="{F55ED5B9-5740-43D1-A5DB-C47309AB95D8}">
      <dsp:nvSpPr>
        <dsp:cNvPr id="0" name=""/>
        <dsp:cNvSpPr/>
      </dsp:nvSpPr>
      <dsp:spPr>
        <a:xfrm>
          <a:off x="-69477" y="2346768"/>
          <a:ext cx="3556208" cy="18595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5D720B-25E3-41D0-9856-C5016588FC12}">
      <dsp:nvSpPr>
        <dsp:cNvPr id="0" name=""/>
        <dsp:cNvSpPr/>
      </dsp:nvSpPr>
      <dsp:spPr>
        <a:xfrm>
          <a:off x="138472" y="2544320"/>
          <a:ext cx="3556208" cy="18595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chemeClr val="tx1"/>
              </a:solidFill>
              <a:latin typeface="Verdana" pitchFamily="34" charset="0"/>
            </a:rPr>
            <a:t>Подписывают все члены КРК, принимавшие участие в ревизии, председатель и главный бухгалтер ревизуемой организации </a:t>
          </a:r>
          <a:r>
            <a:rPr lang="ru-RU" sz="1800" b="1" kern="1200" dirty="0" smtClean="0">
              <a:solidFill>
                <a:schemeClr val="tx1"/>
              </a:solidFill>
              <a:latin typeface="Verdana" pitchFamily="34" charset="0"/>
            </a:rPr>
            <a:t>Профсоюза</a:t>
          </a:r>
          <a:endParaRPr lang="ru-RU" sz="1800" b="1" kern="1200" dirty="0">
            <a:solidFill>
              <a:schemeClr val="tx1"/>
            </a:solidFill>
            <a:latin typeface="Verdana" pitchFamily="34" charset="0"/>
          </a:endParaRPr>
        </a:p>
      </dsp:txBody>
      <dsp:txXfrm>
        <a:off x="192936" y="2598784"/>
        <a:ext cx="3447280" cy="1750604"/>
      </dsp:txXfrm>
    </dsp:sp>
    <dsp:sp modelId="{A4BA9F9F-1D13-401D-9686-FE548E8744BF}">
      <dsp:nvSpPr>
        <dsp:cNvPr id="0" name=""/>
        <dsp:cNvSpPr/>
      </dsp:nvSpPr>
      <dsp:spPr>
        <a:xfrm>
          <a:off x="3982204" y="2346768"/>
          <a:ext cx="3860541" cy="1854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AAC569-E835-47EC-A64E-C8BD738EED63}">
      <dsp:nvSpPr>
        <dsp:cNvPr id="0" name=""/>
        <dsp:cNvSpPr/>
      </dsp:nvSpPr>
      <dsp:spPr>
        <a:xfrm>
          <a:off x="4190154" y="2544320"/>
          <a:ext cx="3860541" cy="18545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Verdana" pitchFamily="34" charset="0"/>
            </a:rPr>
            <a:t>Доводится </a:t>
          </a:r>
          <a:r>
            <a:rPr lang="ru-RU" sz="1800" b="1" kern="1200" dirty="0">
              <a:solidFill>
                <a:schemeClr val="tx1"/>
              </a:solidFill>
              <a:latin typeface="Verdana" pitchFamily="34" charset="0"/>
            </a:rPr>
            <a:t>до сведения </a:t>
          </a:r>
          <a:r>
            <a:rPr lang="ru-RU" sz="1800" b="1" kern="1200" dirty="0" smtClean="0">
              <a:solidFill>
                <a:schemeClr val="tx1"/>
              </a:solidFill>
              <a:latin typeface="Verdana" pitchFamily="34" charset="0"/>
            </a:rPr>
            <a:t>выборного коллегиального </a:t>
          </a:r>
          <a:r>
            <a:rPr lang="ru-RU" sz="1800" b="1" kern="1200" dirty="0">
              <a:solidFill>
                <a:schemeClr val="tx1"/>
              </a:solidFill>
              <a:latin typeface="Verdana" pitchFamily="34" charset="0"/>
            </a:rPr>
            <a:t>исполнительного органа ревизуемой </a:t>
          </a:r>
          <a:r>
            <a:rPr lang="ru-RU" sz="1800" b="1" kern="1200" dirty="0" smtClean="0">
              <a:solidFill>
                <a:schemeClr val="tx1"/>
              </a:solidFill>
              <a:latin typeface="Verdana" pitchFamily="34" charset="0"/>
            </a:rPr>
            <a:t>организации на его ближайшем заседании</a:t>
          </a:r>
          <a:endParaRPr lang="ru-RU" sz="1800" kern="1200" dirty="0"/>
        </a:p>
      </dsp:txBody>
      <dsp:txXfrm>
        <a:off x="4244473" y="2598639"/>
        <a:ext cx="3751903" cy="17459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24B65-8609-4461-8601-DA41992DBFC8}">
      <dsp:nvSpPr>
        <dsp:cNvPr id="0" name=""/>
        <dsp:cNvSpPr/>
      </dsp:nvSpPr>
      <dsp:spPr>
        <a:xfrm rot="21300000">
          <a:off x="25223" y="2096422"/>
          <a:ext cx="8169212" cy="935498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BCA214-4E27-417F-866D-DD8451BDA7D8}">
      <dsp:nvSpPr>
        <dsp:cNvPr id="0" name=""/>
        <dsp:cNvSpPr/>
      </dsp:nvSpPr>
      <dsp:spPr>
        <a:xfrm>
          <a:off x="1512828" y="591841"/>
          <a:ext cx="1412959" cy="1380488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C549E0-E35E-4324-A6AD-320A1C8D883C}">
      <dsp:nvSpPr>
        <dsp:cNvPr id="0" name=""/>
        <dsp:cNvSpPr/>
      </dsp:nvSpPr>
      <dsp:spPr>
        <a:xfrm>
          <a:off x="3652501" y="0"/>
          <a:ext cx="4038128" cy="2153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>
              <a:latin typeface="Verdana" pitchFamily="34" charset="0"/>
              <a:ea typeface="Verdana" pitchFamily="34" charset="0"/>
            </a:rPr>
            <a:t>В случае возникновении разногласий</a:t>
          </a:r>
        </a:p>
      </dsp:txBody>
      <dsp:txXfrm>
        <a:off x="3652501" y="0"/>
        <a:ext cx="4038128" cy="2153904"/>
      </dsp:txXfrm>
    </dsp:sp>
    <dsp:sp modelId="{1B4E43AD-8390-483B-9DF8-1DFB4C2ABDCD}">
      <dsp:nvSpPr>
        <dsp:cNvPr id="0" name=""/>
        <dsp:cNvSpPr/>
      </dsp:nvSpPr>
      <dsp:spPr>
        <a:xfrm>
          <a:off x="5313204" y="3212240"/>
          <a:ext cx="1374294" cy="1268034"/>
        </a:xfrm>
        <a:prstGeom prst="upArrow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68C1B0-371C-4F03-9DFB-CB65C5B6285E}">
      <dsp:nvSpPr>
        <dsp:cNvPr id="0" name=""/>
        <dsp:cNvSpPr/>
      </dsp:nvSpPr>
      <dsp:spPr>
        <a:xfrm>
          <a:off x="501570" y="2968107"/>
          <a:ext cx="3925867" cy="2153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62280" rIns="462280" bIns="46228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01570" y="2968107"/>
        <a:ext cx="3925867" cy="21539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BA2B0-6EA5-408C-95C2-B0FB3A9F696C}">
      <dsp:nvSpPr>
        <dsp:cNvPr id="0" name=""/>
        <dsp:cNvSpPr/>
      </dsp:nvSpPr>
      <dsp:spPr>
        <a:xfrm>
          <a:off x="0" y="0"/>
          <a:ext cx="7121835" cy="1272207"/>
        </a:xfrm>
        <a:prstGeom prst="roundRect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5400000" scaled="1"/>
          <a:tileRect/>
        </a:gradFill>
        <a:ln w="12700" cap="flat" cmpd="sng" algn="ctr">
          <a:solidFill>
            <a:schemeClr val="tx2"/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</a:rPr>
            <a:t>Профсоюзные средства       </a:t>
          </a:r>
          <a:endParaRPr lang="ru-RU" sz="2400" b="1" kern="1200" dirty="0">
            <a:solidFill>
              <a:schemeClr val="tx1"/>
            </a:solidFill>
            <a:latin typeface="Verdana" pitchFamily="34" charset="0"/>
            <a:ea typeface="Verdana" pitchFamily="34" charset="0"/>
          </a:endParaRPr>
        </a:p>
      </dsp:txBody>
      <dsp:txXfrm>
        <a:off x="62104" y="62104"/>
        <a:ext cx="6997627" cy="1147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80C0594-2332-1A48-B2BE-17591429DF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826342A-616F-3243-B5F7-9102E4DEB9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3431D-1B21-DF45-8389-049DA19659F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E695026-EC58-C74C-B88C-66F8EB0A563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30C74F9-6D55-404B-B9FB-6E5DF4B065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71E57-4034-4E42-8439-D4A13652A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820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раз слайда 7">
            <a:extLst>
              <a:ext uri="{FF2B5EF4-FFF2-40B4-BE49-F238E27FC236}">
                <a16:creationId xmlns:a16="http://schemas.microsoft.com/office/drawing/2014/main" id="{472FE59E-A322-1341-A90E-7BF87189E18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9" name="Верхний колонтитул 8">
            <a:extLst>
              <a:ext uri="{FF2B5EF4-FFF2-40B4-BE49-F238E27FC236}">
                <a16:creationId xmlns:a16="http://schemas.microsoft.com/office/drawing/2014/main" id="{20DAD8BB-EAC5-6748-A3A8-69015AB4F2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" name="Нижний колонтитул 9">
            <a:extLst>
              <a:ext uri="{FF2B5EF4-FFF2-40B4-BE49-F238E27FC236}">
                <a16:creationId xmlns:a16="http://schemas.microsoft.com/office/drawing/2014/main" id="{93532B49-0265-0D49-893F-99731FDB576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2" name="Заметки 11">
            <a:extLst>
              <a:ext uri="{FF2B5EF4-FFF2-40B4-BE49-F238E27FC236}">
                <a16:creationId xmlns:a16="http://schemas.microsoft.com/office/drawing/2014/main" id="{FEBC81FA-797E-0D4F-87F3-33948EEE49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3" name="Дата 12">
            <a:extLst>
              <a:ext uri="{FF2B5EF4-FFF2-40B4-BE49-F238E27FC236}">
                <a16:creationId xmlns:a16="http://schemas.microsoft.com/office/drawing/2014/main" id="{637DCDAD-21AD-1045-9274-91F7CA0403E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D2414-008A-D449-9080-E5781CD1996F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14" name="Номер слайда 13">
            <a:extLst>
              <a:ext uri="{FF2B5EF4-FFF2-40B4-BE49-F238E27FC236}">
                <a16:creationId xmlns:a16="http://schemas.microsoft.com/office/drawing/2014/main" id="{F236F736-71D7-F148-BE36-6078EAAB4E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FFEC1-2030-6E4C-970F-203298E07F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164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9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02621" y="1400504"/>
            <a:ext cx="1786758" cy="1786758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reeform 4"/>
          <p:cNvSpPr/>
          <p:nvPr userDrawn="1"/>
        </p:nvSpPr>
        <p:spPr>
          <a:xfrm>
            <a:off x="2412239" y="-232760"/>
            <a:ext cx="7367521" cy="2360296"/>
          </a:xfrm>
          <a:custGeom>
            <a:avLst/>
            <a:gdLst>
              <a:gd name="connsiteX0" fmla="*/ 0 w 7367521"/>
              <a:gd name="connsiteY0" fmla="*/ 0 h 2360296"/>
              <a:gd name="connsiteX1" fmla="*/ 7367521 w 7367521"/>
              <a:gd name="connsiteY1" fmla="*/ 0 h 2360296"/>
              <a:gd name="connsiteX2" fmla="*/ 7254187 w 7367521"/>
              <a:gd name="connsiteY2" fmla="*/ 235268 h 2360296"/>
              <a:gd name="connsiteX3" fmla="*/ 3683760 w 7367521"/>
              <a:gd name="connsiteY3" fmla="*/ 2360296 h 2360296"/>
              <a:gd name="connsiteX4" fmla="*/ 113334 w 7367521"/>
              <a:gd name="connsiteY4" fmla="*/ 235268 h 23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7521" h="2360296">
                <a:moveTo>
                  <a:pt x="0" y="0"/>
                </a:moveTo>
                <a:lnTo>
                  <a:pt x="7367521" y="0"/>
                </a:lnTo>
                <a:lnTo>
                  <a:pt x="7254187" y="235268"/>
                </a:lnTo>
                <a:cubicBezTo>
                  <a:pt x="6566583" y="1501030"/>
                  <a:pt x="5225518" y="2360296"/>
                  <a:pt x="3683760" y="2360296"/>
                </a:cubicBezTo>
                <a:cubicBezTo>
                  <a:pt x="2142003" y="2360296"/>
                  <a:pt x="800937" y="1501030"/>
                  <a:pt x="113334" y="235268"/>
                </a:cubicBezTo>
                <a:close/>
              </a:path>
            </a:pathLst>
          </a:cu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102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4" pos="6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9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364664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9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6096000" cy="3429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3"/>
          </p:nvPr>
        </p:nvSpPr>
        <p:spPr>
          <a:xfrm>
            <a:off x="1" y="3429000"/>
            <a:ext cx="6096000" cy="3429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56754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655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9"/>
          <p:cNvSpPr>
            <a:spLocks noGrp="1"/>
          </p:cNvSpPr>
          <p:nvPr>
            <p:ph type="pic" sz="quarter" idx="12"/>
          </p:nvPr>
        </p:nvSpPr>
        <p:spPr>
          <a:xfrm>
            <a:off x="4313274" y="1646274"/>
            <a:ext cx="3565452" cy="3565452"/>
          </a:xfrm>
          <a:prstGeom prst="ellipse">
            <a:avLst/>
          </a:prstGeom>
          <a:gradFill>
            <a:gsLst>
              <a:gs pos="0">
                <a:schemeClr val="tx1">
                  <a:lumMod val="41000"/>
                  <a:lumOff val="59000"/>
                  <a:alpha val="36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Oval 5"/>
          <p:cNvSpPr/>
          <p:nvPr userDrawn="1"/>
        </p:nvSpPr>
        <p:spPr>
          <a:xfrm>
            <a:off x="3218120" y="551121"/>
            <a:ext cx="5755760" cy="5755758"/>
          </a:xfrm>
          <a:prstGeom prst="ellipse">
            <a:avLst/>
          </a:prstGeom>
          <a:noFill/>
          <a:ln>
            <a:solidFill>
              <a:schemeClr val="tx1">
                <a:alpha val="2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662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9"/>
          <p:cNvSpPr>
            <a:spLocks noGrp="1"/>
          </p:cNvSpPr>
          <p:nvPr>
            <p:ph type="pic" sz="quarter" idx="12"/>
          </p:nvPr>
        </p:nvSpPr>
        <p:spPr>
          <a:xfrm>
            <a:off x="-1" y="0"/>
            <a:ext cx="12192001" cy="3415862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100537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9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660052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9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6096000" cy="3429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3"/>
          </p:nvPr>
        </p:nvSpPr>
        <p:spPr>
          <a:xfrm>
            <a:off x="1" y="3429000"/>
            <a:ext cx="6096000" cy="3429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99420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655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9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429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3"/>
          </p:nvPr>
        </p:nvSpPr>
        <p:spPr>
          <a:xfrm>
            <a:off x="6096000" y="3429000"/>
            <a:ext cx="6096000" cy="3429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60542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02621" y="1400504"/>
            <a:ext cx="1786758" cy="1786758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reeform 4"/>
          <p:cNvSpPr/>
          <p:nvPr userDrawn="1"/>
        </p:nvSpPr>
        <p:spPr>
          <a:xfrm>
            <a:off x="2412239" y="-232760"/>
            <a:ext cx="7367521" cy="2360296"/>
          </a:xfrm>
          <a:custGeom>
            <a:avLst/>
            <a:gdLst>
              <a:gd name="connsiteX0" fmla="*/ 0 w 7367521"/>
              <a:gd name="connsiteY0" fmla="*/ 0 h 2360296"/>
              <a:gd name="connsiteX1" fmla="*/ 7367521 w 7367521"/>
              <a:gd name="connsiteY1" fmla="*/ 0 h 2360296"/>
              <a:gd name="connsiteX2" fmla="*/ 7254187 w 7367521"/>
              <a:gd name="connsiteY2" fmla="*/ 235268 h 2360296"/>
              <a:gd name="connsiteX3" fmla="*/ 3683760 w 7367521"/>
              <a:gd name="connsiteY3" fmla="*/ 2360296 h 2360296"/>
              <a:gd name="connsiteX4" fmla="*/ 113334 w 7367521"/>
              <a:gd name="connsiteY4" fmla="*/ 235268 h 23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7521" h="2360296">
                <a:moveTo>
                  <a:pt x="0" y="0"/>
                </a:moveTo>
                <a:lnTo>
                  <a:pt x="7367521" y="0"/>
                </a:lnTo>
                <a:lnTo>
                  <a:pt x="7254187" y="235268"/>
                </a:lnTo>
                <a:cubicBezTo>
                  <a:pt x="6566583" y="1501030"/>
                  <a:pt x="5225518" y="2360296"/>
                  <a:pt x="3683760" y="2360296"/>
                </a:cubicBezTo>
                <a:cubicBezTo>
                  <a:pt x="2142003" y="2360296"/>
                  <a:pt x="800937" y="1501030"/>
                  <a:pt x="113334" y="235268"/>
                </a:cubicBezTo>
                <a:close/>
              </a:path>
            </a:pathLst>
          </a:cu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6542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4" pos="6552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9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72722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9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9739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3D1F228-BD13-6A4E-AE21-37BDE52AA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53629"/>
            <a:ext cx="10515601" cy="1028700"/>
          </a:xfrm>
          <a:prstGeom prst="rect">
            <a:avLst/>
          </a:prstGeom>
        </p:spPr>
        <p:txBody>
          <a:bodyPr/>
          <a:lstStyle/>
          <a:p>
            <a:r>
              <a:rPr lang="ru-RU" b="1" dirty="0">
                <a:solidFill>
                  <a:schemeClr val="bg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ЗАГОЛОВОК</a:t>
            </a:r>
            <a:endParaRPr lang="en-US" b="1" dirty="0">
              <a:solidFill>
                <a:schemeClr val="bg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1244E2-5B22-B146-AB13-14DD5AB33B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899" y="25612"/>
            <a:ext cx="13106400" cy="750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504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02621" y="1400504"/>
            <a:ext cx="1786758" cy="1786758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reeform 4"/>
          <p:cNvSpPr/>
          <p:nvPr userDrawn="1"/>
        </p:nvSpPr>
        <p:spPr>
          <a:xfrm>
            <a:off x="2412239" y="-232760"/>
            <a:ext cx="7367521" cy="2360296"/>
          </a:xfrm>
          <a:custGeom>
            <a:avLst/>
            <a:gdLst>
              <a:gd name="connsiteX0" fmla="*/ 0 w 7367521"/>
              <a:gd name="connsiteY0" fmla="*/ 0 h 2360296"/>
              <a:gd name="connsiteX1" fmla="*/ 7367521 w 7367521"/>
              <a:gd name="connsiteY1" fmla="*/ 0 h 2360296"/>
              <a:gd name="connsiteX2" fmla="*/ 7254187 w 7367521"/>
              <a:gd name="connsiteY2" fmla="*/ 235268 h 2360296"/>
              <a:gd name="connsiteX3" fmla="*/ 3683760 w 7367521"/>
              <a:gd name="connsiteY3" fmla="*/ 2360296 h 2360296"/>
              <a:gd name="connsiteX4" fmla="*/ 113334 w 7367521"/>
              <a:gd name="connsiteY4" fmla="*/ 235268 h 23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7521" h="2360296">
                <a:moveTo>
                  <a:pt x="0" y="0"/>
                </a:moveTo>
                <a:lnTo>
                  <a:pt x="7367521" y="0"/>
                </a:lnTo>
                <a:lnTo>
                  <a:pt x="7254187" y="235268"/>
                </a:lnTo>
                <a:cubicBezTo>
                  <a:pt x="6566583" y="1501030"/>
                  <a:pt x="5225518" y="2360296"/>
                  <a:pt x="3683760" y="2360296"/>
                </a:cubicBezTo>
                <a:cubicBezTo>
                  <a:pt x="2142003" y="2360296"/>
                  <a:pt x="800937" y="1501030"/>
                  <a:pt x="113334" y="235268"/>
                </a:cubicBezTo>
                <a:close/>
              </a:path>
            </a:pathLst>
          </a:cu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51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4" pos="655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C9232B-8078-704A-AB37-6BF8F47F57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EBF07EE-673A-4B46-8542-4E2D5C7766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A06B71-8523-B542-9B9F-9935AF57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23EE18-C2C1-9A44-94D5-9DE8B1432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E7CACD-BD08-5A41-BDE8-85DBCF553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2240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7D79AA-CB77-074B-87D3-D0789291E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F72382-6389-5F41-9DDB-0E3A0A21B5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443073-2929-4B47-B3A6-A0F00530E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EE0438-DC2F-C44C-B04D-229FA77BB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32D2A5-00FE-3041-A75E-DE6DDFB7D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594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A0EAD6-6C80-E24F-89AE-6FFB662DB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78D452-369E-0744-9D81-6BDAA830B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7590EC-F355-4B4E-8B0C-50E5FBDF9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A46F85-A2D9-4941-833E-636C229B1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28768D-7D6E-5740-8AD2-FB4E38471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954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D42B2D-8CD6-464A-9453-7299DE9FF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22B2EF-329E-6A4F-BF93-AB8DB75235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DBFFCA4-CCBD-5444-B960-6BBF2A4D9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F79FDC6-85E3-314E-837C-4CBEFCE46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B1B116-75D3-ED48-9F0B-5C4D4DA76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FE2CB2-150C-C349-878F-633ADD9CE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780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8BA26A-7D41-294E-B7F2-73402B5A6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D63818-E334-4749-B479-AA66CEF69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EAAE88-C6D0-134C-9A3A-F3C24B8289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E7AEC1D-8C54-794E-871E-A497869435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8663ED5-0BCE-7E4F-B245-72A3AA2E3F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511E289-4445-884A-B6B9-AD482AD88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C883556-CA5F-6B43-BA3B-3CA23D6F5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B296C16-70CD-2148-9CA4-2D1084EF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1571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DC5C26-0F4C-3F48-BD97-4CB87D7A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C42618E-26D6-C247-BBAA-4085C32C7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B9B6A7F-8B85-D74C-852F-8D0849E42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3642155-8605-C646-98A6-6581F8903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481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80BE68D-660D-7F4F-9359-FE38F2085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1D0BF22-1763-AA40-8EBA-FDD802C98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5894322-7D5F-5C47-B754-E1481B092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29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EC7B401-EF6B-4344-83FB-55E992CC2F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4" y="-9625"/>
            <a:ext cx="12037996" cy="688498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3152E-6917-A348-A9D9-8156F2B93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459C21-6C2C-ED4D-9D68-C979C93D4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AF54735-AEFD-BE4E-A641-4AB56066A6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3A2978-A7DA-604A-AD41-CE382F24E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D404B0A-225E-0C41-84D8-40F029ABD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887CAB-0D89-0447-9A5B-46BA32C6D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479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2F1B17-E493-1547-9C2A-FA11F2956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8831D9B-35C4-2643-B709-FC622592A6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99ECF32-9E27-F145-A866-70B26EA949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6733152-2F9D-7D45-B373-6D7ABEE69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9D2D0A-5DFC-8E49-AA5B-CBFF7E77D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0AD18D-3D66-BA40-BAA8-257567148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893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5AF73F-F47F-954C-9232-86A45EBDD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375F2F2-9738-2C4A-BCD1-CBF4D5888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B6EC7A-B0C7-2D42-9316-F72670DD4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FC21B9-10C7-224C-8329-31779D1B6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44AE39-1291-324C-AF30-3ACA99763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2528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CB45E34-873E-2944-8076-FA52A830AE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8BF1111-8765-BB4A-A444-ACEA8F214A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4A3EDE-D5DD-B343-A17E-FBE279364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BEEE17-AA98-0440-B8D8-90EA76C9C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BDFCDB-DC0F-194D-B705-17339344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3076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549361-8FAD-E84E-ADD4-DF220B9263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88" y="0"/>
            <a:ext cx="12003269" cy="686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6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9339331" y="350322"/>
            <a:ext cx="106878" cy="106878"/>
          </a:xfrm>
          <a:prstGeom prst="ellipse">
            <a:avLst/>
          </a:prstGeo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6A11DA2-F0FA-E949-A8EB-58B6680B0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4" y="-9625"/>
            <a:ext cx="12037996" cy="688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5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2FF590-091C-354F-9590-769BDC2596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4" y="-9625"/>
            <a:ext cx="12037996" cy="68849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F39FBD-0F3C-0842-80E2-5DFBEDABDA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4" y="-9625"/>
            <a:ext cx="12037996" cy="68849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3D1F228-BD13-6A4E-AE21-37BDE52AA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53629"/>
            <a:ext cx="10515601" cy="1028700"/>
          </a:xfrm>
          <a:prstGeom prst="rect">
            <a:avLst/>
          </a:prstGeom>
        </p:spPr>
        <p:txBody>
          <a:bodyPr/>
          <a:lstStyle/>
          <a:p>
            <a:r>
              <a:rPr lang="ru-RU" b="1" dirty="0">
                <a:solidFill>
                  <a:schemeClr val="bg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ЗАГОЛОВОК</a:t>
            </a:r>
            <a:endParaRPr lang="en-US" b="1" dirty="0">
              <a:solidFill>
                <a:schemeClr val="bg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0A715E-7CA6-9E47-8979-670432DC3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4" y="-9625"/>
            <a:ext cx="12037996" cy="688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8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714501" y="1166208"/>
            <a:ext cx="1837996" cy="1837996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026777" y="1166208"/>
            <a:ext cx="1837996" cy="1837996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339053" y="1166208"/>
            <a:ext cx="1837996" cy="1837996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651329" y="1166208"/>
            <a:ext cx="1837996" cy="1837996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714501" y="3909409"/>
            <a:ext cx="1837996" cy="1837996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026777" y="3909409"/>
            <a:ext cx="1837996" cy="1837996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339053" y="3909409"/>
            <a:ext cx="1837996" cy="1837996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8651329" y="3909409"/>
            <a:ext cx="1837996" cy="1837996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9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858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98000">
                <a:schemeClr val="tx1">
                  <a:alpha val="5000"/>
                </a:schemeClr>
              </a:gs>
            </a:gsLst>
            <a:lin ang="5400000" scaled="1"/>
          </a:gradFill>
          <a:ln>
            <a:noFill/>
          </a:ln>
        </p:spPr>
        <p:txBody>
          <a:bodyPr rtlCol="0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14500" y="2389412"/>
            <a:ext cx="4187371" cy="1783443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62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718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33" r:id="rId2"/>
    <p:sldLayoutId id="2147484018" r:id="rId3"/>
    <p:sldLayoutId id="2147484008" r:id="rId4"/>
    <p:sldLayoutId id="2147484012" r:id="rId5"/>
    <p:sldLayoutId id="2147484010" r:id="rId6"/>
    <p:sldLayoutId id="2147484014" r:id="rId7"/>
    <p:sldLayoutId id="2147484026" r:id="rId8"/>
    <p:sldLayoutId id="2147484024" r:id="rId9"/>
    <p:sldLayoutId id="2147484029" r:id="rId10"/>
    <p:sldLayoutId id="2147484035" r:id="rId11"/>
    <p:sldLayoutId id="2147484036" r:id="rId12"/>
    <p:sldLayoutId id="2147484038" r:id="rId13"/>
    <p:sldLayoutId id="2147484349" r:id="rId14"/>
    <p:sldLayoutId id="2147484350" r:id="rId15"/>
    <p:sldLayoutId id="2147484351" r:id="rId16"/>
    <p:sldLayoutId id="2147484352" r:id="rId17"/>
    <p:sldLayoutId id="2147484383" r:id="rId18"/>
    <p:sldLayoutId id="2147484396" r:id="rId19"/>
    <p:sldLayoutId id="2147484397" r:id="rId20"/>
    <p:sldLayoutId id="2147484398" r:id="rId21"/>
    <p:sldLayoutId id="2147484399" r:id="rId22"/>
  </p:sldLayoutIdLst>
  <p:hf hdr="0" ftr="0" dt="0"/>
  <p:txStyles>
    <p:titleStyle>
      <a:lvl1pPr algn="l" defTabSz="914318" rtl="0" eaLnBrk="1" latinLnBrk="0" hangingPunct="1">
        <a:lnSpc>
          <a:spcPct val="75000"/>
        </a:lnSpc>
        <a:spcBef>
          <a:spcPct val="0"/>
        </a:spcBef>
        <a:buNone/>
        <a:defRPr sz="4400" kern="1200" spc="-151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288">
          <p15:clr>
            <a:srgbClr val="F26B43"/>
          </p15:clr>
        </p15:guide>
        <p15:guide id="27" orient="horz" pos="4032">
          <p15:clr>
            <a:srgbClr val="F26B43"/>
          </p15:clr>
        </p15:guide>
        <p15:guide id="29" pos="7200">
          <p15:clr>
            <a:srgbClr val="F26B43"/>
          </p15:clr>
        </p15:guide>
        <p15:guide id="48" pos="10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514B22-0A47-8149-99BC-E205725EB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50E5C37-D2FF-0A4C-9B8F-7F338AD8B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40E4D3-82E1-054B-889E-35BBA775EE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BFDD8E-DE70-4846-BDB6-438FB0D6C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619D81-1C27-EF40-A654-C0F2EB91E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998D8-4445-714B-B1D8-0371EC480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33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1" r:id="rId1"/>
    <p:sldLayoutId id="2147484402" r:id="rId2"/>
    <p:sldLayoutId id="2147484403" r:id="rId3"/>
    <p:sldLayoutId id="2147484404" r:id="rId4"/>
    <p:sldLayoutId id="2147484405" r:id="rId5"/>
    <p:sldLayoutId id="2147484406" r:id="rId6"/>
    <p:sldLayoutId id="2147484407" r:id="rId7"/>
    <p:sldLayoutId id="2147484408" r:id="rId8"/>
    <p:sldLayoutId id="2147484409" r:id="rId9"/>
    <p:sldLayoutId id="2147484410" r:id="rId10"/>
    <p:sldLayoutId id="2147484411" r:id="rId11"/>
    <p:sldLayoutId id="214748441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1048877" y="134475"/>
            <a:ext cx="1357216" cy="135367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406093" y="243350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6645" y="2730011"/>
            <a:ext cx="10856263" cy="1945165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 принципах формирования профсоюзного бюджета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и </a:t>
            </a:r>
            <a:r>
              <a:rPr lang="ru-RU" sz="2800" b="1" dirty="0">
                <a:solidFill>
                  <a:srgbClr val="002060"/>
                </a:solidFill>
              </a:rPr>
              <a:t>порядке удержания </a:t>
            </a:r>
            <a:r>
              <a:rPr lang="ru-RU" sz="2800" b="1" dirty="0" smtClean="0">
                <a:solidFill>
                  <a:srgbClr val="002060"/>
                </a:solidFill>
              </a:rPr>
              <a:t>членских профсоюзных взносов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 учётом новых положений Устава Профсоюза</a:t>
            </a:r>
            <a:endParaRPr lang="ru-RU" sz="2800" cap="all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0945" y="6121369"/>
            <a:ext cx="10856263" cy="609189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ru-RU" sz="1400" i="1" cap="all" dirty="0" smtClean="0">
                <a:solidFill>
                  <a:srgbClr val="002060"/>
                </a:solidFill>
                <a:latin typeface="Georgia" pitchFamily="18" charset="0"/>
              </a:rPr>
              <a:t>26 января </a:t>
            </a:r>
            <a:r>
              <a:rPr lang="en-US" sz="1400" i="1" cap="all" dirty="0" smtClean="0">
                <a:solidFill>
                  <a:srgbClr val="002060"/>
                </a:solidFill>
                <a:latin typeface="Georgia" pitchFamily="18" charset="0"/>
              </a:rPr>
              <a:t>202</a:t>
            </a:r>
            <a:r>
              <a:rPr lang="ru-RU" sz="1400" i="1" cap="all" dirty="0" smtClean="0">
                <a:solidFill>
                  <a:srgbClr val="002060"/>
                </a:solidFill>
                <a:latin typeface="Georgia" pitchFamily="18" charset="0"/>
              </a:rPr>
              <a:t>1</a:t>
            </a:r>
            <a:r>
              <a:rPr lang="en-US" sz="1400" i="1" cap="all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1100" i="1" cap="all" dirty="0" smtClean="0">
                <a:solidFill>
                  <a:srgbClr val="002060"/>
                </a:solidFill>
                <a:latin typeface="Georgia" pitchFamily="18" charset="0"/>
              </a:rPr>
              <a:t>года</a:t>
            </a:r>
            <a:endParaRPr lang="ru-RU" sz="1100" i="1" cap="all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4860" y="4675176"/>
            <a:ext cx="3558974" cy="1475103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Начальник</a:t>
            </a:r>
            <a:r>
              <a:rPr lang="ru-RU" sz="1600" b="1" dirty="0" smtClean="0">
                <a:solidFill>
                  <a:srgbClr val="002060"/>
                </a:solidFill>
              </a:rPr>
              <a:t> отдела </a:t>
            </a:r>
            <a:r>
              <a:rPr lang="ru-RU" sz="1600" b="1" dirty="0">
                <a:solidFill>
                  <a:srgbClr val="002060"/>
                </a:solidFill>
              </a:rPr>
              <a:t>– главный бухгалтер </a:t>
            </a:r>
            <a:r>
              <a:rPr lang="ru-RU" sz="1600" b="1" dirty="0" smtClean="0">
                <a:solidFill>
                  <a:srgbClr val="002060"/>
                </a:solidFill>
              </a:rPr>
              <a:t>областной организации Профсоюза</a:t>
            </a:r>
            <a:endParaRPr lang="ru-RU" sz="1600" b="1" dirty="0">
              <a:solidFill>
                <a:srgbClr val="002060"/>
              </a:solidFill>
            </a:endParaRPr>
          </a:p>
          <a:p>
            <a:endParaRPr lang="ru-RU" sz="1600" b="1" dirty="0" smtClean="0">
              <a:solidFill>
                <a:srgbClr val="002060"/>
              </a:solidFill>
            </a:endParaRPr>
          </a:p>
          <a:p>
            <a:r>
              <a:rPr lang="ru-RU" sz="1600" b="1" dirty="0" smtClean="0">
                <a:solidFill>
                  <a:srgbClr val="002060"/>
                </a:solidFill>
              </a:rPr>
              <a:t>Скуридин Владимир Александрович</a:t>
            </a:r>
            <a:endParaRPr lang="ru-RU" sz="1600" b="1" dirty="0">
              <a:solidFill>
                <a:srgbClr val="002060"/>
              </a:solidFill>
            </a:endParaRPr>
          </a:p>
          <a:p>
            <a:pPr algn="ctr"/>
            <a:endParaRPr lang="ru-RU" sz="1600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0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76630" y="970344"/>
            <a:ext cx="992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Льготный размер членского профсоюзного взноса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5782" y="1424135"/>
            <a:ext cx="1155904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Профсоюзный комитет первичной профсоюзной организации вправе устанавливать льготный ежемесячный размер членского профсоюзного взноса: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для членов Профсоюза, прекративших трудовые отношения с организацией в связи с выходом на пенсию, временно не </a:t>
            </a:r>
            <a:r>
              <a:rPr lang="ru-RU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работающих,  </a:t>
            </a:r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в связи с нахождением в отпусках по беременности и родам, по уходу за ребенком, уплачивают членский профсоюзный взнос в размере</a:t>
            </a:r>
            <a:r>
              <a:rPr lang="ru-RU" sz="2400" b="1" dirty="0"/>
              <a:t> </a:t>
            </a:r>
            <a:r>
              <a:rPr lang="ru-RU" sz="2400" b="1" i="1" dirty="0">
                <a:solidFill>
                  <a:srgbClr val="FF0000"/>
                </a:solidFill>
              </a:rPr>
              <a:t>не менее 0,</a:t>
            </a:r>
            <a:r>
              <a:rPr lang="en-US" sz="2400" b="1" i="1" dirty="0">
                <a:solidFill>
                  <a:srgbClr val="FF0000"/>
                </a:solidFill>
              </a:rPr>
              <a:t>1</a:t>
            </a:r>
            <a:r>
              <a:rPr lang="ru-RU" sz="2400" b="1" i="1" dirty="0">
                <a:solidFill>
                  <a:srgbClr val="FF0000"/>
                </a:solidFill>
              </a:rPr>
              <a:t> процента от минимального размера оплаты труда</a:t>
            </a:r>
            <a:r>
              <a:rPr lang="ru-RU" sz="2400" b="1" dirty="0">
                <a:solidFill>
                  <a:srgbClr val="FF0000"/>
                </a:solidFill>
              </a:rPr>
              <a:t>, </a:t>
            </a:r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установленного федеральным законом;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для членов Профсоюза обучающихся в организациях высшего и профессионального образования, не получающих государственные стипендии - уплачивают членский профсоюзный взнос в размере</a:t>
            </a:r>
            <a:r>
              <a:rPr lang="ru-RU" sz="2400" b="1" dirty="0"/>
              <a:t> </a:t>
            </a:r>
            <a:r>
              <a:rPr lang="ru-RU" sz="2400" b="1" i="1" dirty="0">
                <a:solidFill>
                  <a:srgbClr val="FF0000"/>
                </a:solidFill>
              </a:rPr>
              <a:t>не менее 0,5% от  размера норматива государственной академической стипендии, </a:t>
            </a:r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установленного законодательством Российской Федерации.  </a:t>
            </a:r>
            <a:endParaRPr lang="ru-RU" sz="28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53200" y="5514975"/>
            <a:ext cx="5381625" cy="1076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ПУНКТ 2.3 ПОЛОЖЕНИЯ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76630" y="0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29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76821" y="1230270"/>
            <a:ext cx="10131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Порядок уплаты членских профсоюзных взносов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53200" y="5716044"/>
            <a:ext cx="5381625" cy="875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ПУНКТ 3 ПОЛОЖЕНИЯ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76821" y="1994876"/>
            <a:ext cx="1059701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400" b="1" dirty="0">
                <a:solidFill>
                  <a:srgbClr val="002060"/>
                </a:solidFill>
              </a:rPr>
              <a:t>Членские профсоюзные взносы в Профсоюзе уплачиваются путем безналичного перечисления на расчетный счет организации Профсоюза либо наличными средствами в кассу профсоюзной организации.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dirty="0">
                <a:solidFill>
                  <a:srgbClr val="002060"/>
                </a:solidFill>
              </a:rPr>
              <a:t>Конкретная форма уплаты членских профсоюзных взносов устанавливается решением профсоюзного комитета первичной профсоюзной организации и предусматривается в коллективном </a:t>
            </a:r>
            <a:r>
              <a:rPr lang="ru-RU" sz="2400" b="1" dirty="0" smtClean="0">
                <a:solidFill>
                  <a:srgbClr val="002060"/>
                </a:solidFill>
              </a:rPr>
              <a:t>договоре.</a:t>
            </a:r>
            <a:endParaRPr lang="ru-RU" sz="2400" b="1" dirty="0">
              <a:solidFill>
                <a:srgbClr val="00206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dirty="0">
                <a:solidFill>
                  <a:srgbClr val="002060"/>
                </a:solidFill>
              </a:rPr>
              <a:t>Удержание членских профсоюзных взносов осуществляется на основании письменного заявления члена Профсоюза на имя работодателя,</a:t>
            </a:r>
            <a:r>
              <a:rPr lang="ru-RU" sz="2400" b="1" strike="sngStrike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руководителя </a:t>
            </a:r>
            <a:r>
              <a:rPr lang="ru-RU" sz="2400" b="1" dirty="0" smtClean="0">
                <a:solidFill>
                  <a:srgbClr val="002060"/>
                </a:solidFill>
              </a:rPr>
              <a:t>учреждения </a:t>
            </a:r>
            <a:r>
              <a:rPr lang="ru-RU" sz="2400" b="1" dirty="0">
                <a:solidFill>
                  <a:srgbClr val="002060"/>
                </a:solidFill>
              </a:rPr>
              <a:t>образования. </a:t>
            </a:r>
          </a:p>
          <a:p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037819" y="102609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60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8397" y="1551245"/>
            <a:ext cx="11611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Порядок перечисления </a:t>
            </a:r>
            <a:r>
              <a:rPr lang="ru-RU" sz="3600" b="1" dirty="0" smtClean="0">
                <a:solidFill>
                  <a:srgbClr val="002060"/>
                </a:solidFill>
              </a:rPr>
              <a:t>членских профсоюзных взносов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67329" y="2466608"/>
            <a:ext cx="102450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Решение о способе (способах) перечисления членских профсоюзных взносов </a:t>
            </a:r>
            <a:r>
              <a:rPr lang="ru-RU" sz="32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работодателями (образовательными учреждениями) на </a:t>
            </a:r>
            <a:r>
              <a:rPr lang="ru-RU" sz="3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расчётные счета профсоюзных организаций принимается комитетом </a:t>
            </a:r>
            <a:r>
              <a:rPr lang="ru-RU" sz="32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областной </a:t>
            </a:r>
            <a:r>
              <a:rPr lang="ru-RU" sz="3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организации Профсоюза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53200" y="5514975"/>
            <a:ext cx="5381625" cy="1076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ПУНКТ 4.2 ПОЛОЖЕНИЯ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60494" y="146653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38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73345" y="385569"/>
            <a:ext cx="9925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Первый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способ 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перечисления членских профсоюзных взносов на расчётные счета организаций Профсоюза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18742" y="6241027"/>
            <a:ext cx="4064041" cy="538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ПУНКТ 4.1 ПОЛОЖЕНИЯ </a:t>
            </a:r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gray">
          <a:xfrm>
            <a:off x="5933096" y="4123962"/>
            <a:ext cx="2688299" cy="648072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Oval 18"/>
          <p:cNvSpPr>
            <a:spLocks noChangeArrowheads="1"/>
          </p:cNvSpPr>
          <p:nvPr/>
        </p:nvSpPr>
        <p:spPr bwMode="gray">
          <a:xfrm>
            <a:off x="8237352" y="4772034"/>
            <a:ext cx="3264363" cy="1224136"/>
          </a:xfrm>
          <a:prstGeom prst="ellipse">
            <a:avLst/>
          </a:prstGeom>
          <a:gradFill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100000">
                <a:srgbClr val="669900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Oval 18"/>
          <p:cNvSpPr>
            <a:spLocks noChangeArrowheads="1"/>
          </p:cNvSpPr>
          <p:nvPr/>
        </p:nvSpPr>
        <p:spPr bwMode="gray">
          <a:xfrm>
            <a:off x="322768" y="4966154"/>
            <a:ext cx="3168352" cy="1152128"/>
          </a:xfrm>
          <a:prstGeom prst="ellipse">
            <a:avLst/>
          </a:prstGeom>
          <a:gradFill rotWithShape="1">
            <a:gsLst>
              <a:gs pos="100000">
                <a:schemeClr val="tx2">
                  <a:lumMod val="60000"/>
                  <a:lumOff val="40000"/>
                  <a:alpha val="75000"/>
                </a:schemeClr>
              </a:gs>
              <a:gs pos="100000">
                <a:srgbClr val="669900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gray">
          <a:xfrm>
            <a:off x="4108894" y="4988058"/>
            <a:ext cx="3360373" cy="1296144"/>
          </a:xfrm>
          <a:prstGeom prst="ellipse">
            <a:avLst/>
          </a:prstGeom>
          <a:gradFill rotWithShape="1">
            <a:gsLst>
              <a:gs pos="100000">
                <a:srgbClr val="7137C7">
                  <a:alpha val="78000"/>
                </a:srgbClr>
              </a:gs>
              <a:gs pos="100000">
                <a:srgbClr val="7137C7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vl="0"/>
            <a:endParaRPr lang="ru-RU" sz="24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Oval 18"/>
          <p:cNvSpPr>
            <a:spLocks noChangeArrowheads="1"/>
          </p:cNvSpPr>
          <p:nvPr/>
        </p:nvSpPr>
        <p:spPr bwMode="gray">
          <a:xfrm>
            <a:off x="3916872" y="2899826"/>
            <a:ext cx="4512501" cy="1152128"/>
          </a:xfrm>
          <a:prstGeom prst="ellipse">
            <a:avLst/>
          </a:prstGeom>
          <a:gradFill rotWithShape="1">
            <a:gsLst>
              <a:gs pos="100000">
                <a:srgbClr val="669900">
                  <a:alpha val="67000"/>
                </a:srgbClr>
              </a:gs>
              <a:gs pos="100000">
                <a:srgbClr val="669900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Line 23"/>
          <p:cNvSpPr>
            <a:spLocks noChangeShapeType="1"/>
          </p:cNvSpPr>
          <p:nvPr/>
        </p:nvSpPr>
        <p:spPr bwMode="gray">
          <a:xfrm flipH="1">
            <a:off x="2860755" y="4123962"/>
            <a:ext cx="2976331" cy="792088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Line 22"/>
          <p:cNvSpPr>
            <a:spLocks noChangeShapeType="1"/>
          </p:cNvSpPr>
          <p:nvPr/>
        </p:nvSpPr>
        <p:spPr bwMode="gray">
          <a:xfrm>
            <a:off x="2956765" y="2467778"/>
            <a:ext cx="1728192" cy="432048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Oval 2"/>
          <p:cNvSpPr>
            <a:spLocks noChangeArrowheads="1"/>
          </p:cNvSpPr>
          <p:nvPr/>
        </p:nvSpPr>
        <p:spPr bwMode="gray">
          <a:xfrm>
            <a:off x="652509" y="1459667"/>
            <a:ext cx="3840427" cy="1255097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15" name="Oval 21"/>
          <p:cNvSpPr>
            <a:spLocks noChangeArrowheads="1"/>
          </p:cNvSpPr>
          <p:nvPr/>
        </p:nvSpPr>
        <p:spPr bwMode="gray">
          <a:xfrm>
            <a:off x="3724851" y="2827818"/>
            <a:ext cx="4800533" cy="1296144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6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436819" y="2755810"/>
            <a:ext cx="5376597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3674114" y="3031494"/>
            <a:ext cx="50885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Орловская областная </a:t>
            </a:r>
          </a:p>
          <a:p>
            <a:pPr lvl="0" algn="ctr"/>
            <a:r>
              <a:rPr lang="ru-RU" sz="20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</a:t>
            </a:r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Профсоюза </a:t>
            </a:r>
            <a:endParaRPr lang="ru-RU" sz="2000" dirty="0"/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gray">
          <a:xfrm>
            <a:off x="5933096" y="4123962"/>
            <a:ext cx="0" cy="720080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Oval 21"/>
          <p:cNvSpPr>
            <a:spLocks noChangeArrowheads="1"/>
          </p:cNvSpPr>
          <p:nvPr/>
        </p:nvSpPr>
        <p:spPr bwMode="gray">
          <a:xfrm>
            <a:off x="3916872" y="4853988"/>
            <a:ext cx="3744416" cy="1502222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Oval 21"/>
          <p:cNvSpPr>
            <a:spLocks noChangeArrowheads="1"/>
          </p:cNvSpPr>
          <p:nvPr/>
        </p:nvSpPr>
        <p:spPr bwMode="gray">
          <a:xfrm>
            <a:off x="7996648" y="4700026"/>
            <a:ext cx="3744416" cy="1385590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24584" y="1603682"/>
            <a:ext cx="2592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Работодатель – образовательное учреждение</a:t>
            </a:r>
            <a:endParaRPr lang="ru-RU" dirty="0"/>
          </a:p>
        </p:txBody>
      </p:sp>
      <p:pic>
        <p:nvPicPr>
          <p:cNvPr id="25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-77998" y="4830889"/>
            <a:ext cx="3936437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21"/>
          <p:cNvSpPr>
            <a:spLocks noChangeArrowheads="1"/>
          </p:cNvSpPr>
          <p:nvPr/>
        </p:nvSpPr>
        <p:spPr bwMode="gray">
          <a:xfrm>
            <a:off x="130747" y="4859716"/>
            <a:ext cx="3543367" cy="1385590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37751" y="4893977"/>
            <a:ext cx="296859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solidFill>
                  <a:srgbClr val="002060"/>
                </a:solidFill>
              </a:rPr>
              <a:t>Общероссийский  Профсоюз </a:t>
            </a:r>
            <a:r>
              <a:rPr lang="ru-RU" sz="1900" b="1" dirty="0" smtClean="0">
                <a:solidFill>
                  <a:srgbClr val="002060"/>
                </a:solidFill>
              </a:rPr>
              <a:t>Образования, Федерация профсоюзов Орловской области</a:t>
            </a:r>
            <a:endParaRPr lang="ru-RU" sz="1900" dirty="0"/>
          </a:p>
        </p:txBody>
      </p:sp>
      <p:pic>
        <p:nvPicPr>
          <p:cNvPr id="27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565899" y="4703507"/>
            <a:ext cx="436780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4300915" y="5140198"/>
            <a:ext cx="29763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Территориальная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организация Профсоюза </a:t>
            </a:r>
          </a:p>
        </p:txBody>
      </p:sp>
      <p:pic>
        <p:nvPicPr>
          <p:cNvPr id="28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852632" y="4594216"/>
            <a:ext cx="403244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8906516" y="4878473"/>
            <a:ext cx="171072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Первичная 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профсоюзная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462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73345" y="385569"/>
            <a:ext cx="9925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Второй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способ 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перечисления членских профсоюзных взносов на расчётные счета организаций Профсоюза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81164" y="6253553"/>
            <a:ext cx="4064041" cy="538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ПУНКТ 4.1 ПОЛОЖЕНИЯ </a:t>
            </a:r>
          </a:p>
        </p:txBody>
      </p:sp>
      <p:pic>
        <p:nvPicPr>
          <p:cNvPr id="28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852632" y="4594216"/>
            <a:ext cx="403244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Line 11"/>
          <p:cNvSpPr>
            <a:spLocks noChangeShapeType="1"/>
          </p:cNvSpPr>
          <p:nvPr/>
        </p:nvSpPr>
        <p:spPr bwMode="gray">
          <a:xfrm>
            <a:off x="6262969" y="2611794"/>
            <a:ext cx="1824203" cy="504056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Line 11"/>
          <p:cNvSpPr>
            <a:spLocks noChangeShapeType="1"/>
          </p:cNvSpPr>
          <p:nvPr/>
        </p:nvSpPr>
        <p:spPr bwMode="gray">
          <a:xfrm flipH="1">
            <a:off x="4630788" y="2611794"/>
            <a:ext cx="1632181" cy="576064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Line 11"/>
          <p:cNvSpPr>
            <a:spLocks noChangeShapeType="1"/>
          </p:cNvSpPr>
          <p:nvPr/>
        </p:nvSpPr>
        <p:spPr bwMode="gray">
          <a:xfrm>
            <a:off x="2518553" y="4484002"/>
            <a:ext cx="0" cy="504056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Oval 18"/>
          <p:cNvSpPr>
            <a:spLocks noChangeArrowheads="1"/>
          </p:cNvSpPr>
          <p:nvPr/>
        </p:nvSpPr>
        <p:spPr bwMode="gray">
          <a:xfrm>
            <a:off x="8183183" y="4916050"/>
            <a:ext cx="2976331" cy="1152128"/>
          </a:xfrm>
          <a:prstGeom prst="ellipse">
            <a:avLst/>
          </a:prstGeom>
          <a:gradFill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100000">
                <a:srgbClr val="669900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214297" y="1685562"/>
            <a:ext cx="118093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endParaRPr lang="ru-RU" sz="2000" b="1" dirty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</a:tabLst>
            </a:pPr>
            <a:endParaRPr lang="ru-RU" sz="2000" b="1" dirty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4" name="Line 11"/>
          <p:cNvSpPr>
            <a:spLocks noChangeShapeType="1"/>
          </p:cNvSpPr>
          <p:nvPr/>
        </p:nvSpPr>
        <p:spPr bwMode="gray">
          <a:xfrm>
            <a:off x="9791700" y="4123962"/>
            <a:ext cx="23664" cy="576064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Oval 2"/>
          <p:cNvSpPr>
            <a:spLocks noChangeArrowheads="1"/>
          </p:cNvSpPr>
          <p:nvPr/>
        </p:nvSpPr>
        <p:spPr bwMode="gray">
          <a:xfrm>
            <a:off x="4054724" y="1459667"/>
            <a:ext cx="4320480" cy="1255097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36" name="Oval 18"/>
          <p:cNvSpPr>
            <a:spLocks noChangeArrowheads="1"/>
          </p:cNvSpPr>
          <p:nvPr/>
        </p:nvSpPr>
        <p:spPr bwMode="gray">
          <a:xfrm>
            <a:off x="502329" y="2899826"/>
            <a:ext cx="4128459" cy="1440160"/>
          </a:xfrm>
          <a:prstGeom prst="ellipse">
            <a:avLst/>
          </a:prstGeom>
          <a:gradFill rotWithShape="1">
            <a:gsLst>
              <a:gs pos="100000">
                <a:srgbClr val="669900">
                  <a:alpha val="67000"/>
                </a:srgbClr>
              </a:gs>
              <a:gs pos="100000">
                <a:srgbClr val="669900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Oval 21"/>
          <p:cNvSpPr>
            <a:spLocks noChangeArrowheads="1"/>
          </p:cNvSpPr>
          <p:nvPr/>
        </p:nvSpPr>
        <p:spPr bwMode="gray">
          <a:xfrm>
            <a:off x="310308" y="2755810"/>
            <a:ext cx="4512501" cy="1728192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Oval 21"/>
          <p:cNvSpPr>
            <a:spLocks noChangeArrowheads="1"/>
          </p:cNvSpPr>
          <p:nvPr/>
        </p:nvSpPr>
        <p:spPr bwMode="gray">
          <a:xfrm>
            <a:off x="502330" y="5042628"/>
            <a:ext cx="4224469" cy="1241574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Oval 18"/>
          <p:cNvSpPr>
            <a:spLocks noChangeArrowheads="1"/>
          </p:cNvSpPr>
          <p:nvPr/>
        </p:nvSpPr>
        <p:spPr bwMode="gray">
          <a:xfrm>
            <a:off x="694351" y="5132074"/>
            <a:ext cx="3840427" cy="1152128"/>
          </a:xfrm>
          <a:prstGeom prst="ellipse">
            <a:avLst/>
          </a:prstGeom>
          <a:gradFill rotWithShape="1">
            <a:gsLst>
              <a:gs pos="100000">
                <a:schemeClr val="tx2">
                  <a:lumMod val="60000"/>
                  <a:lumOff val="40000"/>
                  <a:alpha val="75000"/>
                </a:schemeClr>
              </a:gs>
              <a:gs pos="100000">
                <a:srgbClr val="669900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Oval 21"/>
          <p:cNvSpPr>
            <a:spLocks noChangeArrowheads="1"/>
          </p:cNvSpPr>
          <p:nvPr/>
        </p:nvSpPr>
        <p:spPr bwMode="gray">
          <a:xfrm>
            <a:off x="7991162" y="4772034"/>
            <a:ext cx="3360372" cy="1385590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1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819995" y="4750130"/>
            <a:ext cx="374441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Прямоугольник 41"/>
          <p:cNvSpPr/>
          <p:nvPr/>
        </p:nvSpPr>
        <p:spPr>
          <a:xfrm>
            <a:off x="8861965" y="4988059"/>
            <a:ext cx="176843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Первичная 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профсоюзная 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</a:t>
            </a:r>
            <a:endParaRPr lang="ru-RU" sz="2000" dirty="0"/>
          </a:p>
        </p:txBody>
      </p:sp>
      <p:sp>
        <p:nvSpPr>
          <p:cNvPr id="45" name="Oval 5"/>
          <p:cNvSpPr>
            <a:spLocks noChangeArrowheads="1"/>
          </p:cNvSpPr>
          <p:nvPr/>
        </p:nvSpPr>
        <p:spPr bwMode="gray">
          <a:xfrm>
            <a:off x="8087172" y="2683802"/>
            <a:ext cx="3552395" cy="1440160"/>
          </a:xfrm>
          <a:prstGeom prst="ellipse">
            <a:avLst/>
          </a:prstGeom>
          <a:gradFill rotWithShape="1">
            <a:gsLst>
              <a:gs pos="100000">
                <a:srgbClr val="7137C7">
                  <a:alpha val="78000"/>
                </a:srgbClr>
              </a:gs>
              <a:gs pos="100000">
                <a:srgbClr val="7137C7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vl="0"/>
            <a:endParaRPr lang="ru-RU" sz="24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6" name="Oval 21"/>
          <p:cNvSpPr>
            <a:spLocks noChangeArrowheads="1"/>
          </p:cNvSpPr>
          <p:nvPr/>
        </p:nvSpPr>
        <p:spPr bwMode="gray">
          <a:xfrm>
            <a:off x="7991162" y="2611794"/>
            <a:ext cx="3744415" cy="1584176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7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655802" y="2539786"/>
            <a:ext cx="4271797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Прямоугольник 47"/>
          <p:cNvSpPr/>
          <p:nvPr/>
        </p:nvSpPr>
        <p:spPr>
          <a:xfrm>
            <a:off x="8183183" y="2892276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Территориальная  организация Профсоюза 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4630788" y="1531675"/>
            <a:ext cx="33603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Работодатель – образовательное учреждение</a:t>
            </a:r>
            <a:endParaRPr lang="ru-RU" sz="2400" dirty="0"/>
          </a:p>
        </p:txBody>
      </p:sp>
      <p:pic>
        <p:nvPicPr>
          <p:cNvPr id="50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10308" y="4988058"/>
            <a:ext cx="4704523" cy="125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Прямоугольник 50"/>
          <p:cNvSpPr/>
          <p:nvPr/>
        </p:nvSpPr>
        <p:spPr>
          <a:xfrm>
            <a:off x="967072" y="5046418"/>
            <a:ext cx="32949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Общероссийский  Профсоюз Образования, Федерация профсоюзов Орловской области</a:t>
            </a:r>
            <a:endParaRPr lang="ru-RU" sz="2000" dirty="0"/>
          </a:p>
        </p:txBody>
      </p:sp>
      <p:pic>
        <p:nvPicPr>
          <p:cNvPr id="52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6616" y="2708685"/>
            <a:ext cx="503988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Прямоугольник 43"/>
          <p:cNvSpPr/>
          <p:nvPr/>
        </p:nvSpPr>
        <p:spPr>
          <a:xfrm>
            <a:off x="262303" y="3182587"/>
            <a:ext cx="4608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Орловская областная 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Профсоюза </a:t>
            </a:r>
            <a:endParaRPr lang="ru-RU" sz="2000" dirty="0"/>
          </a:p>
        </p:txBody>
      </p:sp>
      <p:sp>
        <p:nvSpPr>
          <p:cNvPr id="43" name="Line 11"/>
          <p:cNvSpPr>
            <a:spLocks noChangeShapeType="1"/>
          </p:cNvSpPr>
          <p:nvPr/>
        </p:nvSpPr>
        <p:spPr bwMode="gray">
          <a:xfrm>
            <a:off x="6691639" y="2732004"/>
            <a:ext cx="2307635" cy="2018126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5208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73345" y="385569"/>
            <a:ext cx="9925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Третий способ 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перечисления членских профсоюзных взносов на расчётные счета организаций Профсоюза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923" y="6174971"/>
            <a:ext cx="4064041" cy="538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ПУНКТ 4.1 ПОЛОЖЕНИЯ </a:t>
            </a:r>
          </a:p>
        </p:txBody>
      </p:sp>
      <p:sp>
        <p:nvSpPr>
          <p:cNvPr id="43" name="Line 11"/>
          <p:cNvSpPr>
            <a:spLocks noChangeShapeType="1"/>
          </p:cNvSpPr>
          <p:nvPr/>
        </p:nvSpPr>
        <p:spPr bwMode="gray">
          <a:xfrm>
            <a:off x="5807968" y="2996952"/>
            <a:ext cx="0" cy="576064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Oval 18"/>
          <p:cNvSpPr>
            <a:spLocks noChangeArrowheads="1"/>
          </p:cNvSpPr>
          <p:nvPr/>
        </p:nvSpPr>
        <p:spPr bwMode="gray">
          <a:xfrm>
            <a:off x="335360" y="3717032"/>
            <a:ext cx="2688299" cy="1152128"/>
          </a:xfrm>
          <a:prstGeom prst="ellipse">
            <a:avLst/>
          </a:prstGeom>
          <a:gradFill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100000">
                <a:srgbClr val="669900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Line 11"/>
          <p:cNvSpPr>
            <a:spLocks noChangeShapeType="1"/>
          </p:cNvSpPr>
          <p:nvPr/>
        </p:nvSpPr>
        <p:spPr bwMode="gray">
          <a:xfrm flipV="1">
            <a:off x="7536160" y="4149080"/>
            <a:ext cx="576064" cy="144016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Oval 18"/>
          <p:cNvSpPr>
            <a:spLocks noChangeArrowheads="1"/>
          </p:cNvSpPr>
          <p:nvPr/>
        </p:nvSpPr>
        <p:spPr bwMode="gray">
          <a:xfrm>
            <a:off x="8016213" y="5373216"/>
            <a:ext cx="3168352" cy="1152128"/>
          </a:xfrm>
          <a:prstGeom prst="ellipse">
            <a:avLst/>
          </a:prstGeom>
          <a:gradFill rotWithShape="1">
            <a:gsLst>
              <a:gs pos="100000">
                <a:schemeClr val="tx2">
                  <a:lumMod val="60000"/>
                  <a:lumOff val="40000"/>
                  <a:alpha val="75000"/>
                </a:schemeClr>
              </a:gs>
              <a:gs pos="100000">
                <a:srgbClr val="669900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Oval 18"/>
          <p:cNvSpPr>
            <a:spLocks noChangeArrowheads="1"/>
          </p:cNvSpPr>
          <p:nvPr/>
        </p:nvSpPr>
        <p:spPr bwMode="gray">
          <a:xfrm>
            <a:off x="8112224" y="3140968"/>
            <a:ext cx="3552395" cy="1512168"/>
          </a:xfrm>
          <a:prstGeom prst="ellipse">
            <a:avLst/>
          </a:prstGeom>
          <a:gradFill rotWithShape="1">
            <a:gsLst>
              <a:gs pos="100000">
                <a:srgbClr val="669900">
                  <a:alpha val="67000"/>
                </a:srgbClr>
              </a:gs>
              <a:gs pos="100000">
                <a:srgbClr val="669900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Oval 5"/>
          <p:cNvSpPr>
            <a:spLocks noChangeArrowheads="1"/>
          </p:cNvSpPr>
          <p:nvPr/>
        </p:nvSpPr>
        <p:spPr bwMode="gray">
          <a:xfrm>
            <a:off x="3983765" y="3717032"/>
            <a:ext cx="3264363" cy="1224136"/>
          </a:xfrm>
          <a:prstGeom prst="ellipse">
            <a:avLst/>
          </a:prstGeom>
          <a:gradFill rotWithShape="1">
            <a:gsLst>
              <a:gs pos="100000">
                <a:srgbClr val="7137C7">
                  <a:alpha val="78000"/>
                </a:srgbClr>
              </a:gs>
              <a:gs pos="100000">
                <a:srgbClr val="7137C7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vl="0"/>
            <a:endParaRPr lang="ru-RU" sz="24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8" name="Line 11"/>
          <p:cNvSpPr>
            <a:spLocks noChangeShapeType="1"/>
          </p:cNvSpPr>
          <p:nvPr/>
        </p:nvSpPr>
        <p:spPr bwMode="gray">
          <a:xfrm flipH="1">
            <a:off x="3119670" y="4293096"/>
            <a:ext cx="768085" cy="0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Oval 21"/>
          <p:cNvSpPr>
            <a:spLocks noChangeArrowheads="1"/>
          </p:cNvSpPr>
          <p:nvPr/>
        </p:nvSpPr>
        <p:spPr bwMode="gray">
          <a:xfrm>
            <a:off x="3791744" y="3573016"/>
            <a:ext cx="3744416" cy="1502222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0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728182" y="2924944"/>
            <a:ext cx="422446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3501008"/>
            <a:ext cx="340770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Oval 21"/>
          <p:cNvSpPr>
            <a:spLocks noChangeArrowheads="1"/>
          </p:cNvSpPr>
          <p:nvPr/>
        </p:nvSpPr>
        <p:spPr bwMode="gray">
          <a:xfrm>
            <a:off x="8016213" y="2996952"/>
            <a:ext cx="3840427" cy="1800200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3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536160" y="5085184"/>
            <a:ext cx="40797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Oval 21"/>
          <p:cNvSpPr>
            <a:spLocks noChangeArrowheads="1"/>
          </p:cNvSpPr>
          <p:nvPr/>
        </p:nvSpPr>
        <p:spPr bwMode="gray">
          <a:xfrm>
            <a:off x="7824193" y="5229200"/>
            <a:ext cx="3543367" cy="1385590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850975" y="3789041"/>
            <a:ext cx="171072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Первичная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профсоюзная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</a:t>
            </a:r>
            <a:endParaRPr lang="ru-RU" sz="2000" dirty="0"/>
          </a:p>
        </p:txBody>
      </p:sp>
      <p:sp>
        <p:nvSpPr>
          <p:cNvPr id="66" name="Oval 21"/>
          <p:cNvSpPr>
            <a:spLocks noChangeArrowheads="1"/>
          </p:cNvSpPr>
          <p:nvPr/>
        </p:nvSpPr>
        <p:spPr bwMode="gray">
          <a:xfrm>
            <a:off x="192021" y="3573016"/>
            <a:ext cx="3023659" cy="1440160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7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407702" y="3501008"/>
            <a:ext cx="422446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Прямоугольник 67"/>
          <p:cNvSpPr/>
          <p:nvPr/>
        </p:nvSpPr>
        <p:spPr>
          <a:xfrm>
            <a:off x="8112224" y="3471356"/>
            <a:ext cx="38404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Орловская областная 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Профсоюза </a:t>
            </a:r>
            <a:endParaRPr lang="ru-RU" sz="2000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8112224" y="5263460"/>
            <a:ext cx="297633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solidFill>
                  <a:srgbClr val="002060"/>
                </a:solidFill>
              </a:rPr>
              <a:t>Общероссийский  Профсоюз Образования, Федерация профсоюзов Орловской области</a:t>
            </a:r>
            <a:endParaRPr lang="ru-RU" sz="1900" dirty="0"/>
          </a:p>
        </p:txBody>
      </p:sp>
      <p:sp>
        <p:nvSpPr>
          <p:cNvPr id="70" name="Oval 2"/>
          <p:cNvSpPr>
            <a:spLocks noChangeArrowheads="1"/>
          </p:cNvSpPr>
          <p:nvPr/>
        </p:nvSpPr>
        <p:spPr bwMode="gray">
          <a:xfrm>
            <a:off x="3791744" y="1772817"/>
            <a:ext cx="3840427" cy="1255097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71" name="Line 11"/>
          <p:cNvSpPr>
            <a:spLocks noChangeShapeType="1"/>
          </p:cNvSpPr>
          <p:nvPr/>
        </p:nvSpPr>
        <p:spPr bwMode="gray">
          <a:xfrm flipH="1">
            <a:off x="9744405" y="4725144"/>
            <a:ext cx="0" cy="576064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stealth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367808" y="1916832"/>
            <a:ext cx="29763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Работодатель – образовательное учреждение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3983765" y="3853498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Территориальная  организация Профсоюза </a:t>
            </a:r>
          </a:p>
        </p:txBody>
      </p:sp>
    </p:spTree>
    <p:extLst>
      <p:ext uri="{BB962C8B-B14F-4D97-AF65-F5344CB8AC3E}">
        <p14:creationId xmlns:p14="http://schemas.microsoft.com/office/powerpoint/2010/main" val="108822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73345" y="385569"/>
            <a:ext cx="9925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Четвертый способ 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перечисления членских профсоюзных взносов на расчётные счета организаций Профсоюза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81164" y="6253553"/>
            <a:ext cx="4064041" cy="538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ПУНКТ 4.1 ПОЛОЖЕНИЯ </a:t>
            </a:r>
          </a:p>
        </p:txBody>
      </p:sp>
      <p:pic>
        <p:nvPicPr>
          <p:cNvPr id="47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655802" y="2539786"/>
            <a:ext cx="4271797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10308" y="4988058"/>
            <a:ext cx="4704523" cy="125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9" descr="cir_lighteffect0"/>
          <p:cNvPicPr>
            <a:picLocks noChangeAspect="1" noChangeArrowheads="1"/>
          </p:cNvPicPr>
          <p:nvPr/>
        </p:nvPicPr>
        <p:blipFill>
          <a:blip r:embed="rId3" cstate="print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6616" y="2708685"/>
            <a:ext cx="503988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AutoShape 32"/>
          <p:cNvSpPr>
            <a:spLocks noChangeArrowheads="1"/>
          </p:cNvSpPr>
          <p:nvPr/>
        </p:nvSpPr>
        <p:spPr bwMode="auto">
          <a:xfrm flipH="1" flipV="1">
            <a:off x="8880309" y="2564904"/>
            <a:ext cx="3215680" cy="351656"/>
          </a:xfrm>
          <a:prstGeom prst="parallelogram">
            <a:avLst>
              <a:gd name="adj" fmla="val 0"/>
            </a:avLst>
          </a:prstGeom>
          <a:solidFill>
            <a:srgbClr val="FFFF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" name="Rectangle 1"/>
          <p:cNvSpPr>
            <a:spLocks noChangeArrowheads="1"/>
          </p:cNvSpPr>
          <p:nvPr/>
        </p:nvSpPr>
        <p:spPr bwMode="auto">
          <a:xfrm>
            <a:off x="382688" y="1988840"/>
            <a:ext cx="118093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endParaRPr lang="ru-RU" sz="2000" b="1" dirty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</a:tabLst>
            </a:pPr>
            <a:endParaRPr lang="ru-RU" sz="2000" b="1" dirty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5" name="AutoShape 33"/>
          <p:cNvSpPr>
            <a:spLocks noChangeArrowheads="1"/>
          </p:cNvSpPr>
          <p:nvPr/>
        </p:nvSpPr>
        <p:spPr bwMode="auto">
          <a:xfrm flipH="1" flipV="1">
            <a:off x="143339" y="5144666"/>
            <a:ext cx="6912768" cy="360040"/>
          </a:xfrm>
          <a:prstGeom prst="parallelogram">
            <a:avLst>
              <a:gd name="adj" fmla="val 632209"/>
            </a:avLst>
          </a:prstGeom>
          <a:gradFill rotWithShape="0">
            <a:gsLst>
              <a:gs pos="0">
                <a:srgbClr val="003643"/>
              </a:gs>
              <a:gs pos="100000">
                <a:srgbClr val="00CCF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" name="AutoShape 51"/>
          <p:cNvSpPr>
            <a:spLocks noChangeArrowheads="1"/>
          </p:cNvSpPr>
          <p:nvPr/>
        </p:nvSpPr>
        <p:spPr bwMode="auto">
          <a:xfrm rot="16094195">
            <a:off x="1530014" y="4471206"/>
            <a:ext cx="799775" cy="1428749"/>
          </a:xfrm>
          <a:custGeom>
            <a:avLst/>
            <a:gdLst>
              <a:gd name="T0" fmla="*/ 40599729 w 21600"/>
              <a:gd name="T1" fmla="*/ 1607095 h 21600"/>
              <a:gd name="T2" fmla="*/ 12922778 w 21600"/>
              <a:gd name="T3" fmla="*/ 13666435 h 21600"/>
              <a:gd name="T4" fmla="*/ 35438980 w 21600"/>
              <a:gd name="T5" fmla="*/ 14047881 h 21600"/>
              <a:gd name="T6" fmla="*/ 68041416 w 21600"/>
              <a:gd name="T7" fmla="*/ 26432064 h 21600"/>
              <a:gd name="T8" fmla="*/ 53012863 w 21600"/>
              <a:gd name="T9" fmla="*/ 39758867 h 21600"/>
              <a:gd name="T10" fmla="*/ 37852720 w 21600"/>
              <a:gd name="T11" fmla="*/ 2654775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18" y="10776"/>
                </a:moveTo>
                <a:cubicBezTo>
                  <a:pt x="16205" y="7792"/>
                  <a:pt x="13783" y="5381"/>
                  <a:pt x="10800" y="5381"/>
                </a:cubicBezTo>
                <a:cubicBezTo>
                  <a:pt x="9208" y="5380"/>
                  <a:pt x="7697" y="6080"/>
                  <a:pt x="6667" y="7294"/>
                </a:cubicBezTo>
                <a:lnTo>
                  <a:pt x="2564" y="3812"/>
                </a:lnTo>
                <a:cubicBezTo>
                  <a:pt x="4616" y="1394"/>
                  <a:pt x="7628" y="-1"/>
                  <a:pt x="10800" y="0"/>
                </a:cubicBezTo>
                <a:cubicBezTo>
                  <a:pt x="16746" y="0"/>
                  <a:pt x="21573" y="4806"/>
                  <a:pt x="21599" y="10752"/>
                </a:cubicBezTo>
                <a:lnTo>
                  <a:pt x="24299" y="10740"/>
                </a:lnTo>
                <a:lnTo>
                  <a:pt x="18932" y="16155"/>
                </a:lnTo>
                <a:lnTo>
                  <a:pt x="13518" y="10787"/>
                </a:lnTo>
                <a:lnTo>
                  <a:pt x="16218" y="10776"/>
                </a:lnTo>
                <a:close/>
              </a:path>
            </a:pathLst>
          </a:custGeom>
          <a:gradFill rotWithShape="0">
            <a:gsLst>
              <a:gs pos="0">
                <a:srgbClr val="66CCFF"/>
              </a:gs>
              <a:gs pos="100000">
                <a:srgbClr val="2F5E76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" name="Rectangle 36"/>
          <p:cNvSpPr>
            <a:spLocks noChangeArrowheads="1"/>
          </p:cNvSpPr>
          <p:nvPr/>
        </p:nvSpPr>
        <p:spPr bwMode="auto">
          <a:xfrm>
            <a:off x="2447595" y="4293096"/>
            <a:ext cx="4608512" cy="864096"/>
          </a:xfrm>
          <a:prstGeom prst="rect">
            <a:avLst/>
          </a:prstGeom>
          <a:gradFill rotWithShape="1">
            <a:gsLst>
              <a:gs pos="65000">
                <a:srgbClr val="FF6600">
                  <a:alpha val="62000"/>
                </a:srgbClr>
              </a:gs>
              <a:gs pos="100000">
                <a:srgbClr val="762F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lvl="0" algn="ctr"/>
            <a:endParaRPr lang="ru-RU" sz="20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Первичная профсоюзная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организация</a:t>
            </a:r>
            <a:endParaRPr lang="ru-RU" sz="2000" b="1" dirty="0"/>
          </a:p>
          <a:p>
            <a:pPr algn="ctr"/>
            <a:endParaRPr kumimoji="0" lang="en-US" altLang="ko-KR" sz="2000" b="1" i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8" name="AutoShape 51"/>
          <p:cNvSpPr>
            <a:spLocks noChangeArrowheads="1"/>
          </p:cNvSpPr>
          <p:nvPr/>
        </p:nvSpPr>
        <p:spPr bwMode="auto">
          <a:xfrm rot="16094195">
            <a:off x="4126865" y="3182768"/>
            <a:ext cx="787281" cy="1425892"/>
          </a:xfrm>
          <a:custGeom>
            <a:avLst/>
            <a:gdLst>
              <a:gd name="T0" fmla="*/ 40599729 w 21600"/>
              <a:gd name="T1" fmla="*/ 1607095 h 21600"/>
              <a:gd name="T2" fmla="*/ 12922778 w 21600"/>
              <a:gd name="T3" fmla="*/ 13666435 h 21600"/>
              <a:gd name="T4" fmla="*/ 35438980 w 21600"/>
              <a:gd name="T5" fmla="*/ 14047881 h 21600"/>
              <a:gd name="T6" fmla="*/ 68041416 w 21600"/>
              <a:gd name="T7" fmla="*/ 26432064 h 21600"/>
              <a:gd name="T8" fmla="*/ 53012863 w 21600"/>
              <a:gd name="T9" fmla="*/ 39758867 h 21600"/>
              <a:gd name="T10" fmla="*/ 37852720 w 21600"/>
              <a:gd name="T11" fmla="*/ 2654775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18" y="10776"/>
                </a:moveTo>
                <a:cubicBezTo>
                  <a:pt x="16205" y="7792"/>
                  <a:pt x="13783" y="5381"/>
                  <a:pt x="10800" y="5381"/>
                </a:cubicBezTo>
                <a:cubicBezTo>
                  <a:pt x="9208" y="5380"/>
                  <a:pt x="7697" y="6080"/>
                  <a:pt x="6667" y="7294"/>
                </a:cubicBezTo>
                <a:lnTo>
                  <a:pt x="2564" y="3812"/>
                </a:lnTo>
                <a:cubicBezTo>
                  <a:pt x="4616" y="1394"/>
                  <a:pt x="7628" y="-1"/>
                  <a:pt x="10800" y="0"/>
                </a:cubicBezTo>
                <a:cubicBezTo>
                  <a:pt x="16746" y="0"/>
                  <a:pt x="21573" y="4806"/>
                  <a:pt x="21599" y="10752"/>
                </a:cubicBezTo>
                <a:lnTo>
                  <a:pt x="24299" y="10740"/>
                </a:lnTo>
                <a:lnTo>
                  <a:pt x="18932" y="16155"/>
                </a:lnTo>
                <a:lnTo>
                  <a:pt x="13518" y="10787"/>
                </a:lnTo>
                <a:lnTo>
                  <a:pt x="16218" y="10776"/>
                </a:lnTo>
                <a:close/>
              </a:path>
            </a:pathLst>
          </a:custGeom>
          <a:gradFill rotWithShape="0">
            <a:gsLst>
              <a:gs pos="0">
                <a:srgbClr val="66CCFF"/>
              </a:gs>
              <a:gs pos="100000">
                <a:srgbClr val="2F5E76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0" name="AutoShape 33"/>
          <p:cNvSpPr>
            <a:spLocks noChangeArrowheads="1"/>
          </p:cNvSpPr>
          <p:nvPr/>
        </p:nvSpPr>
        <p:spPr bwMode="auto">
          <a:xfrm flipH="1" flipV="1">
            <a:off x="2543605" y="3933056"/>
            <a:ext cx="6912768" cy="360040"/>
          </a:xfrm>
          <a:prstGeom prst="parallelogram">
            <a:avLst>
              <a:gd name="adj" fmla="val 664895"/>
            </a:avLst>
          </a:prstGeom>
          <a:gradFill rotWithShape="0">
            <a:gsLst>
              <a:gs pos="0">
                <a:srgbClr val="003643"/>
              </a:gs>
              <a:gs pos="100000">
                <a:srgbClr val="00CCF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" name="Rectangle 38"/>
          <p:cNvSpPr>
            <a:spLocks noChangeArrowheads="1"/>
          </p:cNvSpPr>
          <p:nvPr/>
        </p:nvSpPr>
        <p:spPr bwMode="auto">
          <a:xfrm>
            <a:off x="5039883" y="3221594"/>
            <a:ext cx="4416491" cy="707886"/>
          </a:xfrm>
          <a:prstGeom prst="rect">
            <a:avLst/>
          </a:prstGeom>
          <a:gradFill rotWithShape="1">
            <a:gsLst>
              <a:gs pos="81000">
                <a:srgbClr val="CC3300">
                  <a:alpha val="67000"/>
                </a:srgbClr>
              </a:gs>
              <a:gs pos="100000">
                <a:srgbClr val="5E18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Орловская областная 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Профсоюза </a:t>
            </a:r>
            <a:endParaRPr lang="ru-RU" sz="2000" dirty="0"/>
          </a:p>
        </p:txBody>
      </p:sp>
      <p:sp>
        <p:nvSpPr>
          <p:cNvPr id="62" name="Rectangle 34"/>
          <p:cNvSpPr>
            <a:spLocks noChangeArrowheads="1"/>
          </p:cNvSpPr>
          <p:nvPr/>
        </p:nvSpPr>
        <p:spPr bwMode="auto">
          <a:xfrm>
            <a:off x="143341" y="5500732"/>
            <a:ext cx="4608511" cy="707886"/>
          </a:xfrm>
          <a:prstGeom prst="rect">
            <a:avLst/>
          </a:prstGeom>
          <a:gradFill rotWithShape="1">
            <a:gsLst>
              <a:gs pos="59000">
                <a:schemeClr val="accent5">
                  <a:lumMod val="60000"/>
                  <a:lumOff val="40000"/>
                  <a:alpha val="89000"/>
                </a:schemeClr>
              </a:gs>
              <a:gs pos="100000">
                <a:srgbClr val="7647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Работодатель – </a:t>
            </a:r>
            <a:endParaRPr lang="ru-RU" sz="2000" b="1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lang="ru-RU" sz="20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образовательное </a:t>
            </a:r>
            <a:r>
              <a:rPr lang="ru-RU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учреждение</a:t>
            </a:r>
            <a:endParaRPr lang="ru-RU" sz="2000" dirty="0"/>
          </a:p>
        </p:txBody>
      </p:sp>
      <p:sp>
        <p:nvSpPr>
          <p:cNvPr id="63" name="AutoShape 33"/>
          <p:cNvSpPr>
            <a:spLocks noChangeArrowheads="1"/>
          </p:cNvSpPr>
          <p:nvPr/>
        </p:nvSpPr>
        <p:spPr bwMode="auto">
          <a:xfrm flipH="1" flipV="1">
            <a:off x="5039883" y="2861352"/>
            <a:ext cx="6912768" cy="360040"/>
          </a:xfrm>
          <a:prstGeom prst="parallelogram">
            <a:avLst>
              <a:gd name="adj" fmla="val 706643"/>
            </a:avLst>
          </a:prstGeom>
          <a:gradFill rotWithShape="0">
            <a:gsLst>
              <a:gs pos="0">
                <a:srgbClr val="003643"/>
              </a:gs>
              <a:gs pos="100000">
                <a:srgbClr val="00CCF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4" name="Rectangle 40"/>
          <p:cNvSpPr>
            <a:spLocks noChangeArrowheads="1"/>
          </p:cNvSpPr>
          <p:nvPr/>
        </p:nvSpPr>
        <p:spPr bwMode="auto">
          <a:xfrm>
            <a:off x="7540335" y="2065089"/>
            <a:ext cx="4512501" cy="792088"/>
          </a:xfrm>
          <a:prstGeom prst="rect">
            <a:avLst/>
          </a:prstGeom>
          <a:gradFill flip="none" rotWithShape="1">
            <a:gsLst>
              <a:gs pos="80000">
                <a:srgbClr val="A50021">
                  <a:alpha val="65000"/>
                </a:srgbClr>
              </a:gs>
              <a:gs pos="100000">
                <a:srgbClr val="4C000F"/>
              </a:gs>
            </a:gsLst>
            <a:lin ang="27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Общероссийский  Профсоюз Образования,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Федерация </a:t>
            </a:r>
            <a:r>
              <a:rPr lang="ru-RU" b="1" dirty="0">
                <a:solidFill>
                  <a:srgbClr val="002060"/>
                </a:solidFill>
              </a:rPr>
              <a:t>профсоюзов Орловской области</a:t>
            </a:r>
            <a:endParaRPr lang="ru-RU" dirty="0"/>
          </a:p>
        </p:txBody>
      </p:sp>
      <p:sp>
        <p:nvSpPr>
          <p:cNvPr id="65" name="AutoShape 51"/>
          <p:cNvSpPr>
            <a:spLocks noChangeArrowheads="1"/>
          </p:cNvSpPr>
          <p:nvPr/>
        </p:nvSpPr>
        <p:spPr bwMode="auto">
          <a:xfrm rot="16094195">
            <a:off x="6618579" y="2004178"/>
            <a:ext cx="799775" cy="1428749"/>
          </a:xfrm>
          <a:custGeom>
            <a:avLst/>
            <a:gdLst>
              <a:gd name="T0" fmla="*/ 40599729 w 21600"/>
              <a:gd name="T1" fmla="*/ 1607095 h 21600"/>
              <a:gd name="T2" fmla="*/ 12922778 w 21600"/>
              <a:gd name="T3" fmla="*/ 13666435 h 21600"/>
              <a:gd name="T4" fmla="*/ 35438980 w 21600"/>
              <a:gd name="T5" fmla="*/ 14047881 h 21600"/>
              <a:gd name="T6" fmla="*/ 68041416 w 21600"/>
              <a:gd name="T7" fmla="*/ 26432064 h 21600"/>
              <a:gd name="T8" fmla="*/ 53012863 w 21600"/>
              <a:gd name="T9" fmla="*/ 39758867 h 21600"/>
              <a:gd name="T10" fmla="*/ 37852720 w 21600"/>
              <a:gd name="T11" fmla="*/ 2654775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18" y="10776"/>
                </a:moveTo>
                <a:cubicBezTo>
                  <a:pt x="16205" y="7792"/>
                  <a:pt x="13783" y="5381"/>
                  <a:pt x="10800" y="5381"/>
                </a:cubicBezTo>
                <a:cubicBezTo>
                  <a:pt x="9208" y="5380"/>
                  <a:pt x="7697" y="6080"/>
                  <a:pt x="6667" y="7294"/>
                </a:cubicBezTo>
                <a:lnTo>
                  <a:pt x="2564" y="3812"/>
                </a:lnTo>
                <a:cubicBezTo>
                  <a:pt x="4616" y="1394"/>
                  <a:pt x="7628" y="-1"/>
                  <a:pt x="10800" y="0"/>
                </a:cubicBezTo>
                <a:cubicBezTo>
                  <a:pt x="16746" y="0"/>
                  <a:pt x="21573" y="4806"/>
                  <a:pt x="21599" y="10752"/>
                </a:cubicBezTo>
                <a:lnTo>
                  <a:pt x="24299" y="10740"/>
                </a:lnTo>
                <a:lnTo>
                  <a:pt x="18932" y="16155"/>
                </a:lnTo>
                <a:lnTo>
                  <a:pt x="13518" y="10787"/>
                </a:lnTo>
                <a:lnTo>
                  <a:pt x="16218" y="10776"/>
                </a:lnTo>
                <a:close/>
              </a:path>
            </a:pathLst>
          </a:custGeom>
          <a:gradFill rotWithShape="0">
            <a:gsLst>
              <a:gs pos="0">
                <a:srgbClr val="66CCFF"/>
              </a:gs>
              <a:gs pos="100000">
                <a:srgbClr val="2F5E76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6" name="Line 41"/>
          <p:cNvSpPr>
            <a:spLocks noChangeShapeType="1"/>
          </p:cNvSpPr>
          <p:nvPr/>
        </p:nvSpPr>
        <p:spPr bwMode="auto">
          <a:xfrm>
            <a:off x="143341" y="5504706"/>
            <a:ext cx="11952647" cy="0"/>
          </a:xfrm>
          <a:prstGeom prst="line">
            <a:avLst/>
          </a:prstGeom>
          <a:noFill/>
          <a:ln w="12700">
            <a:solidFill>
              <a:srgbClr val="B2B2B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" name="Line 41"/>
          <p:cNvSpPr>
            <a:spLocks noChangeShapeType="1"/>
          </p:cNvSpPr>
          <p:nvPr/>
        </p:nvSpPr>
        <p:spPr bwMode="auto">
          <a:xfrm>
            <a:off x="2639616" y="4293096"/>
            <a:ext cx="9552384" cy="18012"/>
          </a:xfrm>
          <a:prstGeom prst="line">
            <a:avLst/>
          </a:prstGeom>
          <a:noFill/>
          <a:ln w="12700">
            <a:solidFill>
              <a:srgbClr val="B2B2B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" name="Line 41"/>
          <p:cNvSpPr>
            <a:spLocks noChangeShapeType="1"/>
          </p:cNvSpPr>
          <p:nvPr/>
        </p:nvSpPr>
        <p:spPr bwMode="auto">
          <a:xfrm flipV="1">
            <a:off x="5064559" y="3221594"/>
            <a:ext cx="7127441" cy="22598"/>
          </a:xfrm>
          <a:prstGeom prst="line">
            <a:avLst/>
          </a:prstGeom>
          <a:noFill/>
          <a:ln w="12700">
            <a:solidFill>
              <a:srgbClr val="B2B2B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" name="Line 41"/>
          <p:cNvSpPr>
            <a:spLocks noChangeShapeType="1"/>
          </p:cNvSpPr>
          <p:nvPr/>
        </p:nvSpPr>
        <p:spPr bwMode="auto">
          <a:xfrm>
            <a:off x="2447595" y="5144666"/>
            <a:ext cx="9648394" cy="0"/>
          </a:xfrm>
          <a:prstGeom prst="line">
            <a:avLst/>
          </a:prstGeom>
          <a:noFill/>
          <a:ln w="12700">
            <a:solidFill>
              <a:srgbClr val="B2B2B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" name="Line 41"/>
          <p:cNvSpPr>
            <a:spLocks noChangeShapeType="1"/>
          </p:cNvSpPr>
          <p:nvPr/>
        </p:nvSpPr>
        <p:spPr bwMode="auto">
          <a:xfrm flipV="1">
            <a:off x="143341" y="6196092"/>
            <a:ext cx="12048659" cy="30960"/>
          </a:xfrm>
          <a:prstGeom prst="line">
            <a:avLst/>
          </a:prstGeom>
          <a:noFill/>
          <a:ln w="12700">
            <a:solidFill>
              <a:srgbClr val="B2B2B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" name="Line 41"/>
          <p:cNvSpPr>
            <a:spLocks noChangeShapeType="1"/>
          </p:cNvSpPr>
          <p:nvPr/>
        </p:nvSpPr>
        <p:spPr bwMode="auto">
          <a:xfrm>
            <a:off x="5035407" y="3895714"/>
            <a:ext cx="7156593" cy="37342"/>
          </a:xfrm>
          <a:prstGeom prst="line">
            <a:avLst/>
          </a:prstGeom>
          <a:noFill/>
          <a:ln w="12700">
            <a:solidFill>
              <a:srgbClr val="B2B2B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76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6668" y="1620716"/>
            <a:ext cx="11517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Порядок перечисления </a:t>
            </a:r>
            <a:r>
              <a:rPr lang="ru-RU" sz="3600" b="1" dirty="0" smtClean="0">
                <a:solidFill>
                  <a:srgbClr val="002060"/>
                </a:solidFill>
              </a:rPr>
              <a:t>членских профсоюзных взносов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6757" y="2336293"/>
            <a:ext cx="1132112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Собрание ( конференция) первичной профсоюзной организации вправе изменить размер членского профсоюзного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взноса.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Сумма членских профсоюзных взносов свыше одного процента остается в распоряжении первичной профсоюзной организации после исполнения обязательств по перечислению членских профсоюзных взносов от одного процента установленных соответствующей вышестоящей профсоюзной организацией и расходуется в уставных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целях.</a:t>
            </a:r>
            <a:endParaRPr lang="ru-RU" sz="28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53200" y="5514975"/>
            <a:ext cx="5381625" cy="1076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ПУНКТ 4.4 ПОЛОЖЕНИЯ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60494" y="146653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3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154560" y="1083208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 defTabSz="914400" fontAlgn="base">
              <a:spcBef>
                <a:spcPct val="0"/>
              </a:spcBef>
              <a:spcAft>
                <a:spcPct val="0"/>
              </a:spcAft>
              <a:tabLst>
                <a:tab pos="4616450" algn="l"/>
              </a:tabLst>
            </a:pPr>
            <a:r>
              <a:rPr lang="ru-RU" sz="32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Решения </a:t>
            </a:r>
            <a:r>
              <a:rPr lang="ru-RU" sz="3200" b="1" i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о размере </a:t>
            </a:r>
            <a:r>
              <a:rPr lang="ru-RU" sz="32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отчисления </a:t>
            </a:r>
            <a:r>
              <a:rPr lang="ru-RU" sz="32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членских </a:t>
            </a:r>
            <a:r>
              <a:rPr lang="ru-RU" sz="32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профсоюзных взносов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8397" y="1667983"/>
            <a:ext cx="11559043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616450" algn="l"/>
              </a:tabLst>
            </a:pPr>
            <a:r>
              <a:rPr lang="ru-RU" sz="23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в Центральный Совет Профсоюза принимается ежегодно на заседании Центрального Совета </a:t>
            </a:r>
            <a:r>
              <a:rPr lang="ru-RU" sz="23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Профсоюза;</a:t>
            </a:r>
            <a:endParaRPr lang="ru-RU" sz="23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lvl="0" indent="450850" algn="just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616450" algn="l"/>
              </a:tabLst>
            </a:pPr>
            <a:r>
              <a:rPr lang="ru-RU" sz="23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3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в областную организацию </a:t>
            </a:r>
            <a:r>
              <a:rPr lang="ru-RU" sz="23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Профсоюза принимается ежегодно на </a:t>
            </a:r>
            <a:r>
              <a:rPr lang="ru-RU" sz="23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заседаниях комитета областной организации </a:t>
            </a:r>
            <a:r>
              <a:rPr lang="ru-RU" sz="23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Профсоюза;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616450" algn="l"/>
              </a:tabLst>
            </a:pPr>
            <a:r>
              <a:rPr lang="ru-RU" sz="23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в территориальные организации </a:t>
            </a:r>
            <a:r>
              <a:rPr lang="ru-RU" sz="23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Профсоюза принимается ежегодно на заседаниях </a:t>
            </a:r>
            <a:r>
              <a:rPr lang="ru-RU" sz="23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комитетов </a:t>
            </a:r>
            <a:r>
              <a:rPr lang="ru-RU" sz="23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3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советов) </a:t>
            </a:r>
            <a:r>
              <a:rPr lang="ru-RU" sz="23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соответствующих территориальных организаций </a:t>
            </a:r>
            <a:r>
              <a:rPr lang="ru-RU" sz="23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Профсоюза.</a:t>
            </a:r>
            <a:endParaRPr lang="ru-RU" sz="23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4616450" algn="l"/>
              </a:tabLst>
            </a:pPr>
            <a:r>
              <a:rPr lang="ru-RU" sz="23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2300" b="1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4616450" algn="l"/>
              </a:tabLst>
            </a:pPr>
            <a:r>
              <a:rPr lang="ru-RU" sz="23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Решения являются </a:t>
            </a:r>
            <a:r>
              <a:rPr lang="ru-RU" sz="2300" b="1" i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обязательными для первичных, </a:t>
            </a:r>
            <a:r>
              <a:rPr lang="ru-RU" sz="23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территориальных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4616450" algn="l"/>
              </a:tabLst>
            </a:pPr>
            <a:r>
              <a:rPr lang="ru-RU" sz="23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и областной организаций </a:t>
            </a:r>
            <a:r>
              <a:rPr lang="ru-RU" sz="2300" b="1" i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Профсоюза.</a:t>
            </a:r>
            <a:endParaRPr lang="ru-RU" sz="23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67294" y="5870129"/>
            <a:ext cx="4870146" cy="879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СТАТЬЯ 55 УСТАВА ПРОФСОЮЗА</a:t>
            </a:r>
          </a:p>
          <a:p>
            <a:pPr algn="ctr"/>
            <a:r>
              <a:rPr lang="ru-RU" dirty="0"/>
              <a:t>ПУНКТ 5.1 ПОЛОЖЕНИЯ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4580" y="5045933"/>
            <a:ext cx="1062628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Центральный Совет Профсоюза </a:t>
            </a:r>
            <a:r>
              <a:rPr lang="ru-RU" sz="22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устанавливает </a:t>
            </a:r>
            <a:r>
              <a:rPr lang="ru-RU" sz="2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примерные нормативы отчислений </a:t>
            </a:r>
            <a:endParaRPr lang="ru-RU" sz="2200" b="1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членских </a:t>
            </a:r>
            <a:r>
              <a:rPr lang="ru-RU" sz="2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профсоюзных взносов по </a:t>
            </a:r>
            <a:r>
              <a:rPr lang="ru-RU" sz="22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организационной </a:t>
            </a:r>
            <a:r>
              <a:rPr lang="ru-RU" sz="2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структуре Профсоюза.</a:t>
            </a:r>
          </a:p>
          <a:p>
            <a:pPr algn="just"/>
            <a:endParaRPr lang="ru-RU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160494" y="146653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4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1992314" y="260350"/>
            <a:ext cx="8353425" cy="431800"/>
          </a:xfrm>
          <a:prstGeom prst="flowChartProcess">
            <a:avLst/>
          </a:prstGeom>
          <a:solidFill>
            <a:srgbClr val="FFFF99">
              <a:alpha val="39999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Членские профсоюзные взносы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992314" y="692151"/>
            <a:ext cx="8351837" cy="288925"/>
          </a:xfrm>
          <a:prstGeom prst="rect">
            <a:avLst/>
          </a:prstGeom>
          <a:solidFill>
            <a:srgbClr val="FFFF99">
              <a:alpha val="39999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6383339" y="765176"/>
            <a:ext cx="503237" cy="73025"/>
          </a:xfrm>
          <a:prstGeom prst="leftRightArrow">
            <a:avLst>
              <a:gd name="adj1" fmla="val 50000"/>
              <a:gd name="adj2" fmla="val 1378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888163" y="620713"/>
            <a:ext cx="12239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H="1">
            <a:off x="3216275" y="981075"/>
            <a:ext cx="2592388" cy="431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5808663" y="981075"/>
            <a:ext cx="3168650" cy="5032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631950" y="1484314"/>
            <a:ext cx="2592388" cy="504825"/>
          </a:xfrm>
          <a:prstGeom prst="rect">
            <a:avLst/>
          </a:prstGeom>
          <a:solidFill>
            <a:srgbClr val="FFFF99">
              <a:alpha val="39999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7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Территориальные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7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первичные организации</a:t>
            </a:r>
            <a:endParaRPr lang="ru-RU" altLang="ru-RU" sz="17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6672263" y="1557338"/>
            <a:ext cx="3816350" cy="360362"/>
          </a:xfrm>
          <a:prstGeom prst="rect">
            <a:avLst/>
          </a:prstGeom>
          <a:solidFill>
            <a:srgbClr val="FFCC99">
              <a:alpha val="39999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2E83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Комитет областной организации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631950" y="1997075"/>
            <a:ext cx="2592388" cy="287338"/>
          </a:xfrm>
          <a:prstGeom prst="rect">
            <a:avLst/>
          </a:prstGeom>
          <a:solidFill>
            <a:srgbClr val="FFFF99">
              <a:alpha val="39999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6672263" y="1916114"/>
            <a:ext cx="3816350" cy="217487"/>
          </a:xfrm>
          <a:prstGeom prst="rect">
            <a:avLst/>
          </a:prstGeom>
          <a:solidFill>
            <a:srgbClr val="FFCC99">
              <a:alpha val="39999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3359151" y="981076"/>
            <a:ext cx="1008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62%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7464426" y="981076"/>
            <a:ext cx="1008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38%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2782888" y="1989138"/>
            <a:ext cx="86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8335964" y="1849438"/>
            <a:ext cx="9350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38%</a:t>
            </a: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1631951" y="2565401"/>
            <a:ext cx="2663825" cy="1247775"/>
          </a:xfrm>
          <a:prstGeom prst="rect">
            <a:avLst/>
          </a:prstGeom>
          <a:solidFill>
            <a:srgbClr val="FFFF99">
              <a:alpha val="39999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</a:t>
            </a:r>
            <a:endParaRPr lang="ru-RU" altLang="ru-RU" sz="16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территориальных 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первичных организаций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Профсоюза </a:t>
            </a:r>
            <a:r>
              <a:rPr lang="ru-RU" altLang="ru-R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согласно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СМЕТЫ и 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ПЛАНА РАБОТЫ</a:t>
            </a:r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 flipH="1">
            <a:off x="3216275" y="2276476"/>
            <a:ext cx="0" cy="288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 flipH="1">
            <a:off x="8448675" y="2143126"/>
            <a:ext cx="190500" cy="404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6961188" y="2557464"/>
            <a:ext cx="3022600" cy="865187"/>
          </a:xfrm>
          <a:prstGeom prst="rect">
            <a:avLst/>
          </a:prstGeom>
          <a:solidFill>
            <a:srgbClr val="FFCC99">
              <a:alpha val="39999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2E83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Областная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2E83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2E83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профсоюза</a:t>
            </a:r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 flipH="1" flipV="1">
            <a:off x="4224339" y="1652589"/>
            <a:ext cx="2439987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4408489" y="1663701"/>
            <a:ext cx="2206625" cy="1584325"/>
          </a:xfrm>
          <a:prstGeom prst="rect">
            <a:avLst/>
          </a:prstGeom>
          <a:solidFill>
            <a:srgbClr val="FFCC99">
              <a:alpha val="39999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Возврат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alt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территориальные </a:t>
            </a: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первичные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Профсоюза</a:t>
            </a: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5102226" y="1314451"/>
            <a:ext cx="1008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13%</a:t>
            </a: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 flipH="1">
            <a:off x="3870326" y="3573464"/>
            <a:ext cx="3063875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 flipH="1">
            <a:off x="6438901" y="3724276"/>
            <a:ext cx="881063" cy="1076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 flipH="1">
            <a:off x="8223250" y="3714750"/>
            <a:ext cx="261938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2279650" y="4724401"/>
            <a:ext cx="2592388" cy="1152525"/>
          </a:xfrm>
          <a:prstGeom prst="rect">
            <a:avLst/>
          </a:prstGeom>
          <a:solidFill>
            <a:srgbClr val="FFCC99">
              <a:alpha val="30196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Орловской</a:t>
            </a:r>
            <a:endParaRPr lang="ru-RU" altLang="ru-RU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областной организации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Профсоюза согласно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СМЕТЫ и ПЛАНА РАБОТЫ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4130676" y="4138613"/>
            <a:ext cx="7921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19%</a:t>
            </a: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 flipH="1">
            <a:off x="5614989" y="4800601"/>
            <a:ext cx="1582737" cy="1152525"/>
          </a:xfrm>
          <a:prstGeom prst="rect">
            <a:avLst/>
          </a:prstGeom>
          <a:solidFill>
            <a:srgbClr val="FFCC99">
              <a:alpha val="30196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Центральный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Совет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Профсоюза</a:t>
            </a:r>
            <a:endParaRPr lang="ru-RU" altLang="ru-RU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6388101" y="4089401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4%</a:t>
            </a:r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7500938" y="4829175"/>
            <a:ext cx="1441450" cy="1081088"/>
          </a:xfrm>
          <a:prstGeom prst="rect">
            <a:avLst/>
          </a:prstGeom>
          <a:solidFill>
            <a:srgbClr val="FFCC99">
              <a:alpha val="30196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Профсоюзов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Орловской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7918450" y="4075113"/>
            <a:ext cx="6492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7905751" y="2143126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25%</a:t>
            </a: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6961189" y="3429000"/>
            <a:ext cx="3000375" cy="287338"/>
          </a:xfrm>
          <a:prstGeom prst="rect">
            <a:avLst/>
          </a:prstGeom>
          <a:solidFill>
            <a:srgbClr val="FFCC99">
              <a:alpha val="39999"/>
            </a:srgbClr>
          </a:solidFill>
          <a:ln w="19050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25%</a:t>
            </a: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31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1051961" y="274754"/>
            <a:ext cx="1108533" cy="110563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553200" y="5514975"/>
            <a:ext cx="5381625" cy="1076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FFFFFF"/>
                </a:solidFill>
              </a:rPr>
              <a:t>ПУНКТ 1 СТАТЬЯ 55 УСТАВА ПРОФСОЮЗА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54286" y="2054790"/>
            <a:ext cx="992505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	</a:t>
            </a:r>
            <a:r>
              <a:rPr lang="ru-RU" sz="2600" b="1" dirty="0">
                <a:solidFill>
                  <a:srgbClr val="002060"/>
                </a:solidFill>
              </a:rPr>
              <a:t>Профсоюз владеет, пользуется и распоряжается имуществом, в том числе денежными средствами, необходимыми для достижения целей Профсоюза в соответствии с предметом и видами </a:t>
            </a:r>
            <a:r>
              <a:rPr lang="ru-RU" sz="2600" b="1" dirty="0" smtClean="0">
                <a:solidFill>
                  <a:srgbClr val="002060"/>
                </a:solidFill>
              </a:rPr>
              <a:t>деятельности</a:t>
            </a:r>
            <a:r>
              <a:rPr lang="ru-RU" sz="2600" b="1" dirty="0">
                <a:solidFill>
                  <a:srgbClr val="002060"/>
                </a:solidFill>
              </a:rPr>
              <a:t>, </a:t>
            </a:r>
            <a:r>
              <a:rPr lang="ru-RU" sz="2600" b="1" dirty="0" smtClean="0">
                <a:solidFill>
                  <a:srgbClr val="002060"/>
                </a:solidFill>
              </a:rPr>
              <a:t>определенными </a:t>
            </a:r>
            <a:r>
              <a:rPr lang="ru-RU" sz="2600" b="1" dirty="0">
                <a:solidFill>
                  <a:srgbClr val="002060"/>
                </a:solidFill>
              </a:rPr>
              <a:t>в </a:t>
            </a:r>
            <a:r>
              <a:rPr lang="ru-RU" sz="2600" b="1" dirty="0" smtClean="0">
                <a:solidFill>
                  <a:srgbClr val="002060"/>
                </a:solidFill>
              </a:rPr>
              <a:t>Уставе </a:t>
            </a:r>
            <a:r>
              <a:rPr lang="ru-RU" sz="2600" b="1" dirty="0">
                <a:solidFill>
                  <a:srgbClr val="002060"/>
                </a:solidFill>
              </a:rPr>
              <a:t>Профсоюза, </a:t>
            </a:r>
            <a:r>
              <a:rPr lang="ru-RU" sz="2600" b="1" dirty="0" smtClean="0">
                <a:solidFill>
                  <a:srgbClr val="002060"/>
                </a:solidFill>
              </a:rPr>
              <a:t>принадлежащими </a:t>
            </a:r>
            <a:r>
              <a:rPr lang="ru-RU" sz="2600" b="1" dirty="0">
                <a:solidFill>
                  <a:srgbClr val="002060"/>
                </a:solidFill>
              </a:rPr>
              <a:t>ему на праве собственности, </a:t>
            </a:r>
            <a:r>
              <a:rPr lang="ru-RU" sz="2600" b="1" dirty="0" smtClean="0">
                <a:solidFill>
                  <a:srgbClr val="002060"/>
                </a:solidFill>
              </a:rPr>
              <a:t>созданными </a:t>
            </a:r>
            <a:r>
              <a:rPr lang="ru-RU" sz="2600" b="1" dirty="0">
                <a:solidFill>
                  <a:srgbClr val="002060"/>
                </a:solidFill>
              </a:rPr>
              <a:t>или </a:t>
            </a:r>
            <a:r>
              <a:rPr lang="ru-RU" sz="2600" b="1" dirty="0" smtClean="0">
                <a:solidFill>
                  <a:srgbClr val="002060"/>
                </a:solidFill>
              </a:rPr>
              <a:t>приобретенными </a:t>
            </a:r>
            <a:r>
              <a:rPr lang="ru-RU" sz="2600" b="1" dirty="0">
                <a:solidFill>
                  <a:srgbClr val="002060"/>
                </a:solidFill>
              </a:rPr>
              <a:t>для использования в интересах членов </a:t>
            </a:r>
            <a:r>
              <a:rPr lang="ru-RU" sz="2600" b="1" dirty="0" smtClean="0">
                <a:solidFill>
                  <a:srgbClr val="002060"/>
                </a:solidFill>
              </a:rPr>
              <a:t>Профсоюза </a:t>
            </a:r>
            <a:r>
              <a:rPr lang="ru-RU" sz="2600" b="1" dirty="0">
                <a:solidFill>
                  <a:srgbClr val="002060"/>
                </a:solidFill>
              </a:rPr>
              <a:t>и </a:t>
            </a:r>
            <a:r>
              <a:rPr lang="ru-RU" sz="2600" b="1" dirty="0" smtClean="0">
                <a:solidFill>
                  <a:srgbClr val="002060"/>
                </a:solidFill>
              </a:rPr>
              <a:t>профсоюзных </a:t>
            </a:r>
            <a:r>
              <a:rPr lang="ru-RU" sz="2600" b="1" dirty="0">
                <a:solidFill>
                  <a:srgbClr val="002060"/>
                </a:solidFill>
              </a:rPr>
              <a:t>организаций.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89890" y="274754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3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83199" y="1267658"/>
            <a:ext cx="9925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</a:rPr>
              <a:t>Контроль за полнотой и своевременностью перечисления членских профсоюзных взносов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7274" y="2467987"/>
            <a:ext cx="113211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2060"/>
                </a:solidFill>
              </a:rPr>
              <a:t>Контроль за порядком уплаты членских профсоюзных взносов, а также за своевременным и полным удержанием и перечислением их </a:t>
            </a:r>
            <a:r>
              <a:rPr lang="ru-RU" sz="3200" b="1" dirty="0" smtClean="0">
                <a:solidFill>
                  <a:srgbClr val="002060"/>
                </a:solidFill>
              </a:rPr>
              <a:t>работодателем, образовательной </a:t>
            </a:r>
            <a:r>
              <a:rPr lang="ru-RU" sz="3200" b="1" dirty="0">
                <a:solidFill>
                  <a:srgbClr val="002060"/>
                </a:solidFill>
              </a:rPr>
              <a:t>организацией на расчетные счета профсоюзных организаций осуществляется председателем и контрольно-ревизионной комиссией  соответствующей организации Профсоюза.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53200" y="5514975"/>
            <a:ext cx="5381625" cy="1076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ПУНКТ 5.3 ПОЛОЖЕНИЯ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60494" y="146653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01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553200" y="5943600"/>
            <a:ext cx="5381625" cy="819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Устав Профессионального союза работников народного образования и науки Российской Федерации</a:t>
            </a:r>
            <a:endParaRPr lang="ru-RU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78397" y="1400175"/>
            <a:ext cx="114564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31280" y="1302092"/>
            <a:ext cx="90829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Verdana" pitchFamily="34" charset="0"/>
                <a:ea typeface="Verdana" panose="020B0604030504040204" pitchFamily="34" charset="0"/>
              </a:rPr>
              <a:t>Утверждение Положения о порядке и содержании деятельности контрольно-ревизионных органов Профессионального союза работников народного образования и науки Российской Федерации</a:t>
            </a:r>
          </a:p>
          <a:p>
            <a:pPr algn="ctr"/>
            <a:r>
              <a:rPr lang="ru-RU" i="1" dirty="0" smtClean="0">
                <a:latin typeface="Verdana" pitchFamily="34" charset="0"/>
                <a:ea typeface="Verdana" panose="020B0604030504040204" pitchFamily="34" charset="0"/>
              </a:rPr>
              <a:t>Ст.49 п.4.8</a:t>
            </a:r>
          </a:p>
          <a:p>
            <a:pPr algn="ctr"/>
            <a:r>
              <a:rPr lang="ru-RU" b="1" dirty="0" smtClean="0">
                <a:latin typeface="Verdana" pitchFamily="34" charset="0"/>
                <a:ea typeface="Verdana" panose="020B0604030504040204" pitchFamily="34" charset="0"/>
              </a:rPr>
              <a:t> </a:t>
            </a:r>
          </a:p>
          <a:p>
            <a:pPr algn="ctr"/>
            <a:r>
              <a:rPr lang="ru-RU" b="1" dirty="0" smtClean="0">
                <a:latin typeface="Verdana" pitchFamily="34" charset="0"/>
                <a:ea typeface="Verdana" panose="020B0604030504040204" pitchFamily="34" charset="0"/>
              </a:rPr>
              <a:t>Избрание КРО, количественный и персональный состав</a:t>
            </a:r>
          </a:p>
          <a:p>
            <a:pPr algn="ctr"/>
            <a:r>
              <a:rPr lang="ru-RU" i="1" dirty="0" smtClean="0">
                <a:latin typeface="Verdana" pitchFamily="34" charset="0"/>
                <a:ea typeface="Verdana" panose="020B0604030504040204" pitchFamily="34" charset="0"/>
              </a:rPr>
              <a:t>Ст. 15 п.1, ст.22 п.3.6, ст.26 п.4, ст.32 п.3.6, ст.36 п.4,  ст.42 п.3.6, ст.46 п.4, ст.49 п.4.7, ст.53 п.3,4</a:t>
            </a:r>
            <a:r>
              <a:rPr lang="ru-RU" b="1" dirty="0" smtClean="0">
                <a:latin typeface="Verdana" pitchFamily="34" charset="0"/>
                <a:ea typeface="Verdana" panose="020B0604030504040204" pitchFamily="34" charset="0"/>
              </a:rPr>
              <a:t> </a:t>
            </a:r>
          </a:p>
          <a:p>
            <a:pPr algn="ctr"/>
            <a:endParaRPr lang="ru-RU" b="1" dirty="0" smtClean="0">
              <a:latin typeface="Verdana" pitchFamily="34" charset="0"/>
              <a:ea typeface="Verdana" panose="020B0604030504040204" pitchFamily="34" charset="0"/>
            </a:endParaRPr>
          </a:p>
          <a:p>
            <a:pPr algn="ctr"/>
            <a:r>
              <a:rPr lang="ru-RU" b="1" dirty="0" smtClean="0">
                <a:latin typeface="Verdana" pitchFamily="34" charset="0"/>
                <a:ea typeface="Verdana" panose="020B0604030504040204" pitchFamily="34" charset="0"/>
              </a:rPr>
              <a:t>Правомочность заседаний и принятия решений</a:t>
            </a:r>
          </a:p>
          <a:p>
            <a:pPr algn="ctr"/>
            <a:r>
              <a:rPr lang="ru-RU" b="1" dirty="0" smtClean="0">
                <a:latin typeface="Verdana" pitchFamily="34" charset="0"/>
                <a:ea typeface="Verdana" panose="020B0604030504040204" pitchFamily="34" charset="0"/>
              </a:rPr>
              <a:t>Регламент и форма голосования</a:t>
            </a:r>
          </a:p>
          <a:p>
            <a:pPr algn="ctr">
              <a:buNone/>
            </a:pPr>
            <a:r>
              <a:rPr lang="ru-RU" i="1" dirty="0" smtClean="0">
                <a:latin typeface="Verdana" pitchFamily="34" charset="0"/>
                <a:ea typeface="Verdana" panose="020B0604030504040204" pitchFamily="34" charset="0"/>
              </a:rPr>
              <a:t>Ст. 16 п.1.3 – 1.5, ст. 26 п.8,9, ст. 36 п.9,10,  ст.46 п.9,10, ст. 53 п.9,10</a:t>
            </a:r>
          </a:p>
          <a:p>
            <a:pPr algn="ctr">
              <a:buNone/>
            </a:pPr>
            <a:endParaRPr lang="ru-RU" i="1" dirty="0" smtClean="0">
              <a:latin typeface="Verdana" pitchFamily="34" charset="0"/>
              <a:ea typeface="Verdana" panose="020B0604030504040204" pitchFamily="34" charset="0"/>
            </a:endParaRPr>
          </a:p>
          <a:p>
            <a:pPr algn="ctr">
              <a:buNone/>
            </a:pPr>
            <a:r>
              <a:rPr lang="ru-RU" b="1" dirty="0" smtClean="0">
                <a:latin typeface="Verdana" pitchFamily="34" charset="0"/>
              </a:rPr>
              <a:t>Полномочия КРК</a:t>
            </a:r>
          </a:p>
          <a:p>
            <a:pPr algn="ctr">
              <a:buNone/>
            </a:pPr>
            <a:r>
              <a:rPr lang="ru-RU" i="1" dirty="0" smtClean="0">
                <a:latin typeface="Verdana" pitchFamily="34" charset="0"/>
              </a:rPr>
              <a:t>Ст.36 п.8, ст.46 п.8, ст.53 п.8</a:t>
            </a:r>
            <a:endParaRPr lang="ru-RU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19817" y="58594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7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1341591" y="146653"/>
            <a:ext cx="818903" cy="81676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430108" y="5284178"/>
            <a:ext cx="5381625" cy="132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Утверждено постановлением </a:t>
            </a:r>
            <a:r>
              <a:rPr lang="en-US" dirty="0" smtClean="0"/>
              <a:t>VIII </a:t>
            </a:r>
            <a:r>
              <a:rPr lang="ru-RU" dirty="0"/>
              <a:t>Съезда Профсоюза</a:t>
            </a:r>
          </a:p>
          <a:p>
            <a:r>
              <a:rPr lang="ru-RU" dirty="0"/>
              <a:t>от 14 октября 2020 года № </a:t>
            </a:r>
            <a:r>
              <a:rPr lang="ru-RU" dirty="0" smtClean="0"/>
              <a:t>8-11</a:t>
            </a:r>
          </a:p>
          <a:p>
            <a:endParaRPr lang="ru-RU" sz="1200" b="1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в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соответствии со ст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. 49. п.4.8 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Устава Профсоюза</a:t>
            </a:r>
            <a:endParaRPr lang="ru-R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116624" y="1156039"/>
            <a:ext cx="10304584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Verdana" pitchFamily="34" charset="0"/>
            </a:endParaRPr>
          </a:p>
          <a:p>
            <a:pPr algn="ctr"/>
            <a:endParaRPr lang="ru-RU" b="1" dirty="0" smtClean="0">
              <a:latin typeface="Verdana" pitchFamily="34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Verdana" pitchFamily="34" charset="0"/>
              </a:rPr>
              <a:t>Положение </a:t>
            </a:r>
            <a:r>
              <a:rPr lang="ru-RU" sz="2000" b="1" dirty="0">
                <a:latin typeface="Verdana" pitchFamily="34" charset="0"/>
              </a:rPr>
              <a:t>о порядке и содержании деятельности контрольно-ревизионных органов Профессионального союза работников народного образования и науки Российской Федерации</a:t>
            </a:r>
          </a:p>
          <a:p>
            <a:pPr algn="ctr">
              <a:buNone/>
            </a:pPr>
            <a:endParaRPr lang="ru-RU" sz="2000" b="1" dirty="0"/>
          </a:p>
          <a:p>
            <a:endParaRPr lang="ru-RU" sz="2000" dirty="0">
              <a:latin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Verdana" pitchFamily="34" charset="0"/>
                <a:cs typeface="Calibri" pitchFamily="34" charset="0"/>
              </a:rPr>
              <a:t>   </a:t>
            </a:r>
            <a:r>
              <a:rPr lang="en-US" sz="2400" b="1" dirty="0">
                <a:latin typeface="Verdana" pitchFamily="34" charset="0"/>
                <a:cs typeface="Calibri" pitchFamily="34" charset="0"/>
              </a:rPr>
              <a:t>I. </a:t>
            </a:r>
            <a:r>
              <a:rPr lang="ru-RU" sz="2400" b="1" dirty="0">
                <a:latin typeface="Verdana" pitchFamily="34" charset="0"/>
                <a:cs typeface="Calibri" pitchFamily="34" charset="0"/>
              </a:rPr>
              <a:t>ОБЩИЕ ПОЛОЖЕНИЯ</a:t>
            </a:r>
            <a:endParaRPr lang="en-US" sz="2400" b="1" dirty="0">
              <a:latin typeface="Verdana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Verdana" pitchFamily="34" charset="0"/>
                <a:cs typeface="Calibri" pitchFamily="34" charset="0"/>
              </a:rPr>
              <a:t>   </a:t>
            </a:r>
            <a:r>
              <a:rPr lang="en-US" sz="2400" b="1" dirty="0">
                <a:latin typeface="Verdana" pitchFamily="34" charset="0"/>
                <a:cs typeface="Calibri" pitchFamily="34" charset="0"/>
              </a:rPr>
              <a:t>II.</a:t>
            </a:r>
            <a:r>
              <a:rPr lang="ru-RU" sz="2400" b="1" dirty="0">
                <a:latin typeface="Verdana" pitchFamily="34" charset="0"/>
                <a:cs typeface="Calibri" pitchFamily="34" charset="0"/>
              </a:rPr>
              <a:t> СОДЕРЖАНИЕ ДЕЯТЕЛЬНОСТИ КОНТРОЛЬНО-РЕВИЗИОННЫХ КОМИССИЙ</a:t>
            </a:r>
            <a:endParaRPr lang="en-US" sz="2400" b="1" dirty="0">
              <a:latin typeface="Verdana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Verdana" pitchFamily="34" charset="0"/>
                <a:cs typeface="Calibri" pitchFamily="34" charset="0"/>
              </a:rPr>
              <a:t>   </a:t>
            </a:r>
            <a:r>
              <a:rPr lang="en-US" sz="2400" b="1" dirty="0">
                <a:latin typeface="Verdana" pitchFamily="34" charset="0"/>
                <a:cs typeface="Calibri" pitchFamily="34" charset="0"/>
              </a:rPr>
              <a:t>III.</a:t>
            </a:r>
            <a:r>
              <a:rPr lang="ru-RU" sz="2400" b="1" dirty="0">
                <a:latin typeface="Verdana" pitchFamily="34" charset="0"/>
                <a:cs typeface="Calibri" pitchFamily="34" charset="0"/>
              </a:rPr>
              <a:t> ПОРЯДОК ДЕЯТЕЛЬНОСТИ КОНТРОЛЬНО-РЕВИЗИОННЫХ КОМИССИЙ</a:t>
            </a:r>
            <a:endParaRPr lang="ru-RU" sz="2400" dirty="0">
              <a:latin typeface="Verdana" pitchFamily="34" charset="0"/>
              <a:cs typeface="Calibri" pitchFamily="34" charset="0"/>
            </a:endParaRPr>
          </a:p>
          <a:p>
            <a:endParaRPr lang="ru-RU" dirty="0" smtClean="0">
              <a:latin typeface="Verdana" pitchFamily="34" charset="0"/>
            </a:endParaRPr>
          </a:p>
          <a:p>
            <a:endParaRPr lang="ru-RU" dirty="0" smtClean="0">
              <a:latin typeface="Verdana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60494" y="146653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67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www.irkutsk.izbirkom.ru/etc/2019/11032019_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551" y="5085185"/>
            <a:ext cx="3380439" cy="1772815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689035" y="5645426"/>
            <a:ext cx="5198165" cy="945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Verdana" pitchFamily="34" charset="0"/>
              </a:rPr>
              <a:t>Ст.15. п.1,  Ст.26., Ст. 36., Ст. 46., Ст. 53.</a:t>
            </a:r>
          </a:p>
          <a:p>
            <a:pPr algn="ctr"/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Устав Профессионального союза работников народного образования и науки Российской Федерации</a:t>
            </a:r>
          </a:p>
          <a:p>
            <a:pPr algn="ctr"/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Р. </a:t>
            </a:r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п. 1.2., 1.3. Положение</a:t>
            </a:r>
            <a:endParaRPr lang="ru-RU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1209675" y="417444"/>
            <a:ext cx="992505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 algn="ctr">
              <a:buAutoNum type="romanUcPeriod"/>
            </a:pPr>
            <a:r>
              <a:rPr lang="ru-RU" sz="2400" b="1" dirty="0" smtClean="0">
                <a:latin typeface="Verdana" pitchFamily="34" charset="0"/>
              </a:rPr>
              <a:t>ОБЩИЕ  ПОЛОЖЕНИЯ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19468" y="884583"/>
            <a:ext cx="7992888" cy="89452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rPr>
              <a:t>КОНТРОЛЬНО-РЕВИЗИОННЫЕ ОРГАНЫ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rPr>
              <a:t>ПРОФСОЮЗА И ОРГАНИЗАЦИЙ ПРОФСОЮЗА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1370" y="2492896"/>
            <a:ext cx="2400267" cy="25922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rPr>
              <a:t>Контрольно-ревизионная комиссия ПРОФСОЮЗА</a:t>
            </a:r>
            <a:endParaRPr lang="ru-RU" b="1" dirty="0">
              <a:solidFill>
                <a:schemeClr val="tx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23659" y="2492896"/>
            <a:ext cx="2976331" cy="25922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rPr>
              <a:t>Контрольно-ревизионная комиссия </a:t>
            </a:r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rPr>
              <a:t>областной  </a:t>
            </a:r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rPr>
              <a:t>организации  Профсоюза</a:t>
            </a:r>
            <a:endParaRPr lang="ru-RU" b="1" dirty="0">
              <a:solidFill>
                <a:schemeClr val="tx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92011" y="2492896"/>
            <a:ext cx="2688299" cy="25922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rPr>
              <a:t>Контрольно-ревизионная комиссия территориальной  организации  Профсоюза</a:t>
            </a:r>
            <a:endParaRPr lang="ru-RU" b="1" dirty="0">
              <a:solidFill>
                <a:schemeClr val="tx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072331" y="2492896"/>
            <a:ext cx="2304256" cy="25922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rPr>
              <a:t>Контрольно-ревизионная комиссия первичной профсоюзной организации </a:t>
            </a:r>
            <a:endParaRPr lang="ru-RU" b="1" dirty="0">
              <a:solidFill>
                <a:schemeClr val="tx1"/>
              </a:solidFill>
              <a:latin typeface="Verdana" pitchFamily="34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4367808" y="1779104"/>
            <a:ext cx="288032" cy="7137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344139" y="1779104"/>
            <a:ext cx="288032" cy="7137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12" idx="0"/>
          </p:cNvCxnSpPr>
          <p:nvPr/>
        </p:nvCxnSpPr>
        <p:spPr>
          <a:xfrm>
            <a:off x="9360363" y="1779104"/>
            <a:ext cx="864096" cy="7137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365177" y="1851112"/>
            <a:ext cx="1132063" cy="6417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72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160026" y="5784574"/>
            <a:ext cx="2753139" cy="506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Verdana" pitchFamily="34" charset="0"/>
              </a:rPr>
              <a:t>Р. </a:t>
            </a:r>
            <a:r>
              <a:rPr lang="en-US" sz="1200" b="1" dirty="0" smtClean="0">
                <a:latin typeface="Verdana" pitchFamily="34" charset="0"/>
              </a:rPr>
              <a:t>II</a:t>
            </a:r>
            <a:r>
              <a:rPr lang="ru-RU" sz="1200" b="1" dirty="0" smtClean="0">
                <a:latin typeface="Verdana" pitchFamily="34" charset="0"/>
              </a:rPr>
              <a:t>.</a:t>
            </a:r>
            <a:r>
              <a:rPr lang="en-US" sz="1200" b="1" dirty="0" smtClean="0">
                <a:latin typeface="Verdana" pitchFamily="34" charset="0"/>
              </a:rPr>
              <a:t> </a:t>
            </a:r>
            <a:r>
              <a:rPr lang="ru-RU" sz="1200" b="1" dirty="0" smtClean="0">
                <a:latin typeface="Verdana" pitchFamily="34" charset="0"/>
              </a:rPr>
              <a:t> Положение</a:t>
            </a:r>
            <a:endParaRPr lang="ru-RU" sz="1200" b="1" dirty="0"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9675" y="1282214"/>
            <a:ext cx="99250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25901" y="298172"/>
            <a:ext cx="992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Verdana" pitchFamily="34" charset="0"/>
              </a:rPr>
              <a:t>II</a:t>
            </a:r>
            <a:r>
              <a:rPr lang="ru-RU" sz="2400" b="1" dirty="0" smtClean="0">
                <a:latin typeface="Verdana" pitchFamily="34" charset="0"/>
              </a:rPr>
              <a:t>.</a:t>
            </a:r>
            <a:r>
              <a:rPr lang="en-US" sz="2400" b="1" dirty="0" smtClean="0">
                <a:latin typeface="Verdana" pitchFamily="34" charset="0"/>
              </a:rPr>
              <a:t> </a:t>
            </a:r>
            <a:r>
              <a:rPr lang="ru-RU" sz="2400" b="1" dirty="0" smtClean="0">
                <a:latin typeface="Verdana" pitchFamily="34" charset="0"/>
              </a:rPr>
              <a:t>СОДЕРЖАНИЕ ДЕЯТЕЛЬНОСТИ </a:t>
            </a:r>
          </a:p>
          <a:p>
            <a:pPr algn="ctr"/>
            <a:r>
              <a:rPr lang="ru-RU" sz="2400" b="1" dirty="0" smtClean="0">
                <a:latin typeface="Verdana" pitchFamily="34" charset="0"/>
              </a:rPr>
              <a:t>КОНТРОЛЬНО-РЕВИЗИОННЫХ КОМИССИЙ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3791" y="1282214"/>
            <a:ext cx="10120934" cy="8845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ЦЕЛИ ДЕЯТЕЛЬНОСТИ КОНТРОЛЬНО-РЕВИЗИОННЫХ КОМИССИЙ</a:t>
            </a:r>
            <a:endParaRPr lang="ru-RU" b="1"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13791" y="2613991"/>
            <a:ext cx="10120934" cy="8845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tx1"/>
                </a:solidFill>
                <a:latin typeface="Verdana" pitchFamily="34" charset="0"/>
              </a:rPr>
              <a:t>МЕТОДЫ ОСУЩЕСТВЛЕНИЯ ДЕЯТЕЛЬНОСТИ КОНТРОЛЬНО-РЕВИЗИОННЫХ КОМИССИЙ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13791" y="3866322"/>
            <a:ext cx="10120934" cy="8845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tx1"/>
                </a:solidFill>
                <a:latin typeface="Verdana" pitchFamily="34" charset="0"/>
              </a:rPr>
              <a:t>ОБЯЗАННОСТИ КОНТРОЛЬНО-РЕВИЗИОННЫХ КОМИССИЙ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4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я со стрелкой 20"/>
          <p:cNvCxnSpPr/>
          <p:nvPr/>
        </p:nvCxnSpPr>
        <p:spPr>
          <a:xfrm flipH="1">
            <a:off x="4403036" y="2325757"/>
            <a:ext cx="824947" cy="26874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728790" y="5927576"/>
            <a:ext cx="5227983" cy="791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Verdana" pitchFamily="34" charset="0"/>
              </a:rPr>
              <a:t>Ст.15. п.1,  Ст.26., Ст. 36., Ст. 46., Ст. 53.</a:t>
            </a:r>
          </a:p>
          <a:p>
            <a:pPr algn="ctr"/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Устав Профессионального союза работников народного образования и науки Российской Федерации</a:t>
            </a:r>
            <a:endParaRPr lang="ru-RU" b="1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Р. </a:t>
            </a:r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II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п. 2.1 Положение</a:t>
            </a:r>
            <a:endParaRPr lang="ru-RU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1209675" y="377686"/>
            <a:ext cx="99250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cxnSp>
        <p:nvCxnSpPr>
          <p:cNvPr id="8" name="Прямая со стрелкой 7"/>
          <p:cNvCxnSpPr>
            <a:endCxn id="18" idx="0"/>
          </p:cNvCxnSpPr>
          <p:nvPr/>
        </p:nvCxnSpPr>
        <p:spPr>
          <a:xfrm>
            <a:off x="5400092" y="2325757"/>
            <a:ext cx="2004256" cy="26874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15" idx="0"/>
          </p:cNvCxnSpPr>
          <p:nvPr/>
        </p:nvCxnSpPr>
        <p:spPr>
          <a:xfrm flipH="1">
            <a:off x="2231740" y="2325757"/>
            <a:ext cx="2827277" cy="26874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одержимое 2"/>
          <p:cNvSpPr txBox="1">
            <a:spLocks/>
          </p:cNvSpPr>
          <p:nvPr/>
        </p:nvSpPr>
        <p:spPr>
          <a:xfrm>
            <a:off x="1811153" y="1052736"/>
            <a:ext cx="7992888" cy="5403627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Контроль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2996952"/>
            <a:ext cx="2304256" cy="158417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Полнота удержания и своевременность перечисления </a:t>
            </a:r>
            <a:r>
              <a:rPr lang="ru-RU" b="1" dirty="0" smtClean="0">
                <a:solidFill>
                  <a:schemeClr val="tx1"/>
                </a:solidFill>
              </a:rPr>
              <a:t>членских </a:t>
            </a:r>
            <a:r>
              <a:rPr lang="ru-RU" b="1" dirty="0" smtClean="0">
                <a:solidFill>
                  <a:schemeClr val="tx1"/>
                </a:solidFill>
              </a:rPr>
              <a:t>взносов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04348" y="2996952"/>
            <a:ext cx="2664296" cy="13681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Соблюдение порядка принятия и прекращения членства в Профсоюзе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996952"/>
            <a:ext cx="1944216" cy="165618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Финансово-хозяйственная деятельность </a:t>
            </a:r>
            <a:r>
              <a:rPr lang="ru-RU" b="1" dirty="0" smtClean="0">
                <a:solidFill>
                  <a:schemeClr val="tx1"/>
                </a:solidFill>
              </a:rPr>
              <a:t>организаций  </a:t>
            </a:r>
            <a:r>
              <a:rPr lang="ru-RU" b="1" dirty="0" smtClean="0">
                <a:solidFill>
                  <a:schemeClr val="tx1"/>
                </a:solidFill>
              </a:rPr>
              <a:t>Профсоюза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63788" y="2996952"/>
            <a:ext cx="2088232" cy="158417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Правильность распределения  </a:t>
            </a:r>
            <a:r>
              <a:rPr lang="ru-RU" b="1" dirty="0" smtClean="0">
                <a:solidFill>
                  <a:schemeClr val="tx1"/>
                </a:solidFill>
              </a:rPr>
              <a:t>членских </a:t>
            </a:r>
            <a:r>
              <a:rPr lang="ru-RU" b="1" dirty="0" smtClean="0">
                <a:solidFill>
                  <a:schemeClr val="tx1"/>
                </a:solidFill>
              </a:rPr>
              <a:t>взносов  по структуре Профсоюза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03648" y="5013176"/>
            <a:ext cx="1656184" cy="9144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Учет членов Профсоюза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55876" y="5013176"/>
            <a:ext cx="1944216" cy="93610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Рассмотрение писем членов Профсоюза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72200" y="5013176"/>
            <a:ext cx="2664296" cy="57606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Ведение делопроизводства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403648" y="2325757"/>
            <a:ext cx="3528392" cy="5991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685183" y="2325757"/>
            <a:ext cx="3200400" cy="6711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355574" y="839956"/>
            <a:ext cx="8070574" cy="8845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ЦЕЛИ ДЕЯТЕЛЬНОСТИ КОНТРОЛЬНО-</a:t>
            </a:r>
          </a:p>
          <a:p>
            <a:pPr lvl="0" algn="ctr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РЕВИЗИОННЫХ КОМИССИЙ</a:t>
            </a:r>
            <a:endParaRPr lang="ru-RU" sz="2400" b="1"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51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921487" y="6023113"/>
            <a:ext cx="3578087" cy="586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Р. </a:t>
            </a:r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II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п. 2.2. Положение</a:t>
            </a:r>
            <a:endParaRPr lang="ru-RU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1209675" y="1400175"/>
            <a:ext cx="99250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15209" y="515659"/>
            <a:ext cx="8719516" cy="8845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</a:rPr>
              <a:t>МЕТОДЫ ОСУЩЕСТВЛЕНИЯ ДЕЯТЕЛЬНОСТИ КОНТРОЛЬНО-РЕВИЗИОННЫХ КОМИССИЙ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>
            <a:endCxn id="19" idx="0"/>
          </p:cNvCxnSpPr>
          <p:nvPr/>
        </p:nvCxnSpPr>
        <p:spPr>
          <a:xfrm flipH="1">
            <a:off x="2979745" y="1400175"/>
            <a:ext cx="3561859" cy="28239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20" idx="0"/>
          </p:cNvCxnSpPr>
          <p:nvPr/>
        </p:nvCxnSpPr>
        <p:spPr>
          <a:xfrm flipH="1">
            <a:off x="6541604" y="1400175"/>
            <a:ext cx="306458" cy="285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22" idx="0"/>
          </p:cNvCxnSpPr>
          <p:nvPr/>
        </p:nvCxnSpPr>
        <p:spPr>
          <a:xfrm flipH="1">
            <a:off x="3109934" y="1400175"/>
            <a:ext cx="3280928" cy="9955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24" idx="0"/>
          </p:cNvCxnSpPr>
          <p:nvPr/>
        </p:nvCxnSpPr>
        <p:spPr>
          <a:xfrm>
            <a:off x="7046844" y="1400175"/>
            <a:ext cx="2713382" cy="9955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21" idx="0"/>
          </p:cNvCxnSpPr>
          <p:nvPr/>
        </p:nvCxnSpPr>
        <p:spPr>
          <a:xfrm>
            <a:off x="7046844" y="1400175"/>
            <a:ext cx="2726465" cy="285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787421" y="4224164"/>
            <a:ext cx="2384648" cy="143400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Информирование о результатах ревизий выборных коллегиальных органов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24399" y="4251175"/>
            <a:ext cx="3634409" cy="143400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Запрос информации  у ревизуемых организаций по фин.-хоз. деятельности в кредитных, налоговых и других организациях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945217" y="4251175"/>
            <a:ext cx="1656184" cy="110601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Проведение внеплановых ревизий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87421" y="2395735"/>
            <a:ext cx="2645026" cy="139107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Получение подлинных бухгалтерских и других док</a:t>
            </a:r>
            <a:r>
              <a:rPr lang="ru-RU" i="1" dirty="0" smtClean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ментов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148470" y="2395735"/>
            <a:ext cx="2773017" cy="139107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Получение  сведений об удержании и перечислении членских профсоюзных  взносов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557591" y="2395735"/>
            <a:ext cx="2405270" cy="127180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Привлечение к ревизии квалифицированных специалистов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5" name="Прямая со стрелкой 34"/>
          <p:cNvCxnSpPr>
            <a:endCxn id="23" idx="0"/>
          </p:cNvCxnSpPr>
          <p:nvPr/>
        </p:nvCxnSpPr>
        <p:spPr>
          <a:xfrm flipH="1">
            <a:off x="6534979" y="1400175"/>
            <a:ext cx="159025" cy="9955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4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732643" y="6102626"/>
            <a:ext cx="3816626" cy="48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Р. </a:t>
            </a:r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II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п. 2.2. Положение</a:t>
            </a:r>
            <a:endParaRPr lang="ru-RU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1209675" y="1400175"/>
            <a:ext cx="99250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06487" y="515659"/>
            <a:ext cx="9516068" cy="8845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</a:rPr>
              <a:t>ОБЯЗАННОСТИ КОНТРОЛЬНО-РЕВИЗИОННЫХ КОМИССИЙ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175" y="3011557"/>
            <a:ext cx="11424380" cy="7479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tx1"/>
                </a:solidFill>
                <a:latin typeface="Verdana" pitchFamily="34" charset="0"/>
              </a:rPr>
              <a:t>Информирование выборного органа Профсоюза и вышестоящего выборного органа  о нарушениях и злоупотреблениях.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175" y="3965713"/>
            <a:ext cx="11424380" cy="8845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tx1"/>
                </a:solidFill>
                <a:latin typeface="Verdana" pitchFamily="34" charset="0"/>
              </a:rPr>
              <a:t>Внесение предложений по улучшению финансово-хозяйственной и иной деятельности Профсоюза и организации Профсоюза.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8175" y="5148470"/>
            <a:ext cx="11424380" cy="7541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tx1"/>
                </a:solidFill>
                <a:latin typeface="Verdana" pitchFamily="34" charset="0"/>
              </a:rPr>
              <a:t>Неразглашение персональных данных и сведений, являющихся коммерческой тайной.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175" y="2249690"/>
            <a:ext cx="11424380" cy="46369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tx1"/>
                </a:solidFill>
                <a:latin typeface="Verdana" pitchFamily="34" charset="0"/>
              </a:rPr>
              <a:t>Проверка выполнения ранее принятых рекомендаций и предложений.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8175" y="1550504"/>
            <a:ext cx="11424380" cy="4969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tx1"/>
                </a:solidFill>
                <a:latin typeface="Verdana" pitchFamily="34" charset="0"/>
              </a:rPr>
              <a:t>Проведение ревизий финансово-хозяйственной деятельности не реже 1 раза в год.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4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315200" y="5943599"/>
            <a:ext cx="3657600" cy="5764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Verdana" pitchFamily="34" charset="0"/>
              </a:rPr>
              <a:t>Р. </a:t>
            </a:r>
            <a:r>
              <a:rPr lang="en-US" sz="1200" b="1" dirty="0" smtClean="0">
                <a:latin typeface="Verdana" pitchFamily="34" charset="0"/>
              </a:rPr>
              <a:t>III</a:t>
            </a:r>
            <a:r>
              <a:rPr lang="ru-RU" sz="1200" b="1" dirty="0" smtClean="0">
                <a:latin typeface="Verdana" pitchFamily="34" charset="0"/>
              </a:rPr>
              <a:t>. п.3.5. Положение</a:t>
            </a:r>
            <a:endParaRPr lang="ru-RU" sz="1200" b="1" dirty="0"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9675" y="1400175"/>
            <a:ext cx="99250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0" y="47434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 smtClean="0">
              <a:latin typeface="Verdana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894521" y="1282214"/>
          <a:ext cx="10595113" cy="4377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908313" y="515659"/>
            <a:ext cx="9581322" cy="8845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 smtClean="0">
                <a:solidFill>
                  <a:schemeClr val="tx1"/>
                </a:solidFill>
                <a:latin typeface="Verdana" pitchFamily="34" charset="0"/>
              </a:rPr>
              <a:t>III. </a:t>
            </a:r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</a:rPr>
              <a:t>ПОРЯДОК ДЕЯТЕЛЬНОСТИ КОНТРОЛЬНО-РЕВИЗИОННЫХ КОМИССИЙ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3806687" y="2812774"/>
            <a:ext cx="1520687" cy="22860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7464288" y="2673627"/>
            <a:ext cx="1679712" cy="36774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464288" y="4124739"/>
            <a:ext cx="1679712" cy="13775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806687" y="4124739"/>
            <a:ext cx="1520687" cy="32799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02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195931" y="6142383"/>
            <a:ext cx="4164496" cy="5864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Verdana" pitchFamily="34" charset="0"/>
              </a:rPr>
              <a:t>Р. </a:t>
            </a:r>
            <a:r>
              <a:rPr lang="en-US" sz="1200" b="1" dirty="0" smtClean="0">
                <a:latin typeface="Verdana" pitchFamily="34" charset="0"/>
              </a:rPr>
              <a:t>III</a:t>
            </a:r>
            <a:r>
              <a:rPr lang="ru-RU" sz="1200" b="1" dirty="0" smtClean="0">
                <a:latin typeface="Verdana" pitchFamily="34" charset="0"/>
              </a:rPr>
              <a:t>. п.3.6. Положение</a:t>
            </a:r>
            <a:endParaRPr lang="ru-RU" sz="1200" b="1" dirty="0"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9675" y="1400175"/>
            <a:ext cx="99250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06487" y="515658"/>
            <a:ext cx="9516068" cy="108454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</a:rPr>
              <a:t>РЕВИЗИЯ ФИНАНСОВО-ХОЗЯЙСТВЕННОЙ ДЕЯТЕЛЬНОСТИ </a:t>
            </a:r>
          </a:p>
          <a:p>
            <a:pPr lvl="0" algn="ctr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</a:rPr>
              <a:t>(на всех уровнях организационной структуры)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0" y="1794499"/>
            <a:ext cx="11036755" cy="86141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по итогам работы за год</a:t>
            </a:r>
            <a:endParaRPr lang="ru-RU" sz="2400" b="1"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2921365"/>
            <a:ext cx="11036755" cy="105481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перед проведением отчетно-выборной конференции </a:t>
            </a:r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областной, </a:t>
            </a:r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территориальной организации Профсоюза</a:t>
            </a:r>
            <a:endParaRPr lang="ru-RU" sz="2400" b="1"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0" y="4416305"/>
            <a:ext cx="11036755" cy="8845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перед проведением отчетно-выборного собрания (конференции) первичной профсоюзной организации</a:t>
            </a:r>
            <a:endParaRPr lang="ru-RU" sz="2400" b="1"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039935" y="1858617"/>
            <a:ext cx="640984" cy="728794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Скругленный прямоугольник 12"/>
          <p:cNvSpPr/>
          <p:nvPr/>
        </p:nvSpPr>
        <p:spPr>
          <a:xfrm>
            <a:off x="11034176" y="3033234"/>
            <a:ext cx="640984" cy="728794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Скругленный прямоугольник 13"/>
          <p:cNvSpPr/>
          <p:nvPr/>
        </p:nvSpPr>
        <p:spPr>
          <a:xfrm>
            <a:off x="11039935" y="4494166"/>
            <a:ext cx="640984" cy="728794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43638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8397" y="2127568"/>
            <a:ext cx="1127310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002060"/>
                </a:solidFill>
              </a:rPr>
              <a:t>	</a:t>
            </a:r>
            <a:r>
              <a:rPr lang="ru-RU" sz="3200" b="1" dirty="0">
                <a:solidFill>
                  <a:srgbClr val="002060"/>
                </a:solidFill>
              </a:rPr>
              <a:t>Имущество, в том числе денежные средства Профсоюза, являются единой и неделимой собственностью Профсоюза. Члены Профсоюза не сохраняют прав на переданное ими в собственность Профсоюза имущество, в том числе на членские профсоюзные взносы.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53200" y="5514975"/>
            <a:ext cx="5381625" cy="1076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FFFF"/>
                </a:solidFill>
              </a:rPr>
              <a:t>ПУНКТ 2 СТАТЬЯ 57 УСТАВА ПРОФСОЮЗА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7813" y="546853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03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742583" y="5883965"/>
            <a:ext cx="3975652" cy="5665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Verdana" pitchFamily="34" charset="0"/>
              </a:rPr>
              <a:t>Р. </a:t>
            </a:r>
            <a:r>
              <a:rPr lang="en-US" sz="1200" b="1" dirty="0" smtClean="0">
                <a:latin typeface="Verdana" pitchFamily="34" charset="0"/>
              </a:rPr>
              <a:t>III</a:t>
            </a:r>
            <a:r>
              <a:rPr lang="ru-RU" sz="1200" b="1" dirty="0" smtClean="0">
                <a:latin typeface="Verdana" pitchFamily="34" charset="0"/>
              </a:rPr>
              <a:t>.</a:t>
            </a:r>
            <a:r>
              <a:rPr lang="en-US" sz="1200" b="1" dirty="0" smtClean="0">
                <a:latin typeface="Verdana" pitchFamily="34" charset="0"/>
              </a:rPr>
              <a:t> </a:t>
            </a:r>
            <a:r>
              <a:rPr lang="ru-RU" sz="1200" b="1" dirty="0" smtClean="0">
                <a:latin typeface="Verdana" pitchFamily="34" charset="0"/>
              </a:rPr>
              <a:t>п.3.10., п.3.14. Положение</a:t>
            </a:r>
            <a:endParaRPr lang="ru-RU" sz="1200" b="1" dirty="0"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8397" y="1400175"/>
            <a:ext cx="112398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6795365"/>
              </p:ext>
            </p:extLst>
          </p:nvPr>
        </p:nvGraphicFramePr>
        <p:xfrm>
          <a:off x="2254271" y="477078"/>
          <a:ext cx="8050696" cy="5187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075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523922" y="6013174"/>
            <a:ext cx="3826566" cy="5781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Verdana" pitchFamily="34" charset="0"/>
              </a:rPr>
              <a:t>Р. </a:t>
            </a:r>
            <a:r>
              <a:rPr lang="en-US" sz="1200" b="1" dirty="0" smtClean="0">
                <a:latin typeface="Verdana" pitchFamily="34" charset="0"/>
              </a:rPr>
              <a:t>III</a:t>
            </a:r>
            <a:r>
              <a:rPr lang="ru-RU" sz="1200" b="1" dirty="0" smtClean="0">
                <a:latin typeface="Verdana" pitchFamily="34" charset="0"/>
              </a:rPr>
              <a:t>.</a:t>
            </a:r>
            <a:r>
              <a:rPr lang="en-US" sz="1200" b="1" dirty="0" smtClean="0">
                <a:latin typeface="Verdana" pitchFamily="34" charset="0"/>
              </a:rPr>
              <a:t>  </a:t>
            </a:r>
            <a:r>
              <a:rPr lang="ru-RU" sz="1200" b="1" dirty="0" smtClean="0">
                <a:latin typeface="Verdana" pitchFamily="34" charset="0"/>
              </a:rPr>
              <a:t>п.3.11. Положение</a:t>
            </a:r>
            <a:endParaRPr lang="ru-RU" sz="1200" b="1" dirty="0"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9675" y="1400175"/>
            <a:ext cx="99250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027583" y="347870"/>
          <a:ext cx="821966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27583" y="3395608"/>
            <a:ext cx="47525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>
                <a:latin typeface="Verdana" pitchFamily="34" charset="0"/>
                <a:ea typeface="Verdana" pitchFamily="34" charset="0"/>
              </a:rPr>
              <a:t>Председатель </a:t>
            </a:r>
            <a:r>
              <a:rPr lang="ru-RU" sz="2000" b="1" dirty="0" smtClean="0">
                <a:latin typeface="Verdana" pitchFamily="34" charset="0"/>
                <a:ea typeface="Verdana" pitchFamily="34" charset="0"/>
              </a:rPr>
              <a:t>организации </a:t>
            </a:r>
            <a:r>
              <a:rPr lang="ru-RU" sz="2000" b="1" dirty="0">
                <a:latin typeface="Verdana" pitchFamily="34" charset="0"/>
                <a:ea typeface="Verdana" pitchFamily="34" charset="0"/>
              </a:rPr>
              <a:t>Профсоюза подписывает акт с формулировкой «Акт подписан с разногласиями, обоснование на …… листах»</a:t>
            </a:r>
          </a:p>
        </p:txBody>
      </p:sp>
    </p:spTree>
    <p:extLst>
      <p:ext uri="{BB962C8B-B14F-4D97-AF65-F5344CB8AC3E}">
        <p14:creationId xmlns:p14="http://schemas.microsoft.com/office/powerpoint/2010/main" val="412728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673009" y="6033052"/>
            <a:ext cx="3747052" cy="558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Verdana" pitchFamily="34" charset="0"/>
              </a:rPr>
              <a:t>Р. </a:t>
            </a:r>
            <a:r>
              <a:rPr lang="en-US" sz="1200" b="1" dirty="0" smtClean="0">
                <a:latin typeface="Verdana" pitchFamily="34" charset="0"/>
              </a:rPr>
              <a:t>III</a:t>
            </a:r>
            <a:r>
              <a:rPr lang="ru-RU" sz="1200" b="1" dirty="0" smtClean="0">
                <a:latin typeface="Verdana" pitchFamily="34" charset="0"/>
              </a:rPr>
              <a:t>. п.3.17.  Положение</a:t>
            </a:r>
            <a:endParaRPr lang="ru-RU" sz="1200" b="1" dirty="0"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9675" y="1400175"/>
            <a:ext cx="99250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2780" y="457200"/>
            <a:ext cx="7272808" cy="122413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</a:rPr>
              <a:t>ФИНАНСИРОВАНИЕ ДЕЯТЕЛЬНОСТИ КОНТРОЛЬНО-РЕВИЗИОННЫХ КОМИССИЙ</a:t>
            </a:r>
            <a:endParaRPr lang="ru-RU" sz="2400" b="1" dirty="0">
              <a:solidFill>
                <a:schemeClr val="tx1"/>
              </a:solidFill>
              <a:latin typeface="Verdana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988804" y="2415209"/>
          <a:ext cx="7128792" cy="1272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2988804" y="4262497"/>
            <a:ext cx="7128792" cy="115212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Смета доходов и расходов</a:t>
            </a:r>
            <a:endParaRPr lang="ru-RU" sz="2000" b="1"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6390863" y="1681336"/>
            <a:ext cx="1" cy="733873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390864" y="3687416"/>
            <a:ext cx="0" cy="575081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https://ds05.infourok.ru/uploads/ex/06af/00048706-2334b813/hello_html_m30d3d0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62422" y="2572612"/>
            <a:ext cx="980728" cy="980728"/>
          </a:xfrm>
          <a:prstGeom prst="rect">
            <a:avLst/>
          </a:prstGeom>
          <a:noFill/>
        </p:spPr>
      </p:pic>
      <p:pic>
        <p:nvPicPr>
          <p:cNvPr id="18" name="Picture 4" descr="http://ds462-vis-ekb.narod.ru/_si/0/9363828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062422" y="4262497"/>
            <a:ext cx="975852" cy="936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36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WordArt 2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711451" y="908050"/>
            <a:ext cx="6367463" cy="36004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</a:rPr>
              <a:t>Спасибо за внимание!!!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65994" y="146652"/>
            <a:ext cx="1246094" cy="12428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60494" y="146653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5845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1341591" y="146653"/>
            <a:ext cx="818903" cy="8167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1703" y="1607621"/>
            <a:ext cx="107636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       Некоммерческая</a:t>
            </a:r>
            <a:r>
              <a:rPr lang="ru-RU" sz="2400" dirty="0"/>
              <a:t>	</a:t>
            </a:r>
            <a:r>
              <a:rPr lang="ru-RU" sz="2800" b="1" dirty="0">
                <a:solidFill>
                  <a:srgbClr val="002060"/>
                </a:solidFill>
              </a:rPr>
              <a:t>организация должна иметь самостоятельный баланс и смету. </a:t>
            </a:r>
            <a:r>
              <a:rPr lang="ru-RU" sz="2800" b="1" dirty="0" smtClean="0">
                <a:solidFill>
                  <a:srgbClr val="002060"/>
                </a:solidFill>
              </a:rPr>
              <a:t>(</a:t>
            </a:r>
            <a:r>
              <a:rPr lang="ru-RU" sz="2800" b="1" dirty="0">
                <a:solidFill>
                  <a:srgbClr val="002060"/>
                </a:solidFill>
              </a:rPr>
              <a:t>пункт 1</a:t>
            </a:r>
            <a:r>
              <a:rPr lang="ru-RU" sz="2800" b="1" dirty="0" smtClean="0">
                <a:solidFill>
                  <a:srgbClr val="002060"/>
                </a:solidFill>
              </a:rPr>
              <a:t>, статья </a:t>
            </a:r>
            <a:r>
              <a:rPr lang="ru-RU" sz="2800" b="1" dirty="0">
                <a:solidFill>
                  <a:srgbClr val="002060"/>
                </a:solidFill>
              </a:rPr>
              <a:t>3, Федерального Закона от 12.01.1996 г. №7 «О некоммерческих организациях</a:t>
            </a:r>
            <a:r>
              <a:rPr lang="ru-RU" sz="2800" b="1" dirty="0" smtClean="0">
                <a:solidFill>
                  <a:srgbClr val="002060"/>
                </a:solidFill>
              </a:rPr>
              <a:t>»)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       </a:t>
            </a:r>
            <a:r>
              <a:rPr lang="ru-RU" sz="2800" b="1" dirty="0">
                <a:solidFill>
                  <a:srgbClr val="002060"/>
                </a:solidFill>
              </a:rPr>
              <a:t>Денежные средства </a:t>
            </a:r>
            <a:r>
              <a:rPr lang="ru-RU" sz="2800" b="1" dirty="0" smtClean="0">
                <a:solidFill>
                  <a:srgbClr val="002060"/>
                </a:solidFill>
              </a:rPr>
              <a:t>профсоюзных организаций </a:t>
            </a:r>
            <a:r>
              <a:rPr lang="ru-RU" sz="2800" b="1" dirty="0">
                <a:solidFill>
                  <a:srgbClr val="002060"/>
                </a:solidFill>
              </a:rPr>
              <a:t>расходуются на основании смет, утверждаемых соответствующими выборными </a:t>
            </a:r>
            <a:r>
              <a:rPr lang="ru-RU" sz="2800" b="1" dirty="0" smtClean="0">
                <a:solidFill>
                  <a:srgbClr val="002060"/>
                </a:solidFill>
              </a:rPr>
              <a:t>профсоюзными      органами.    </a:t>
            </a:r>
            <a:r>
              <a:rPr lang="ru-RU" sz="2800" b="1" dirty="0" smtClean="0">
                <a:solidFill>
                  <a:srgbClr val="002060"/>
                </a:solidFill>
              </a:rPr>
              <a:t>Также    данные    органы (комитеты, советы) утверждают исполнение смет. </a:t>
            </a: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     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Формы сметы и исполнения сметы утверждены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постановлением Президиума Орловской областной организации Профсоюза от 18 октября 2018 г. № 26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93877" y="5682029"/>
            <a:ext cx="5381625" cy="1076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FFFFFF"/>
                </a:solidFill>
              </a:rPr>
              <a:t>ПУНКТ 1 СТАТЬЯ 57 УСТАВА ПРОФСОЮЗА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93175" y="316245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7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1341591" y="146653"/>
            <a:ext cx="818903" cy="81676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553200" y="5514975"/>
            <a:ext cx="5381625" cy="1076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FFFFFF"/>
                </a:solidFill>
              </a:rPr>
              <a:t>ПУНКТ 3 СТАТЬЯ 55 УСТАВА ПРОФСОЮЗА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33410" y="1674835"/>
            <a:ext cx="992505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000" b="1" dirty="0">
                <a:solidFill>
                  <a:srgbClr val="002060"/>
                </a:solidFill>
              </a:rPr>
              <a:t>Источниками формирования имущества Профсоюза в денежной и иных </a:t>
            </a:r>
            <a:r>
              <a:rPr lang="ru-RU" sz="2000" b="1" dirty="0" smtClean="0">
                <a:solidFill>
                  <a:srgbClr val="002060"/>
                </a:solidFill>
              </a:rPr>
              <a:t>формах </a:t>
            </a:r>
            <a:r>
              <a:rPr lang="ru-RU" sz="2000" b="1" dirty="0">
                <a:solidFill>
                  <a:srgbClr val="002060"/>
                </a:solidFill>
              </a:rPr>
              <a:t>являются: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1.   Членские профсоюзные взносы.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2. Поступления, предусмотренные коллективными договорами, соглашениями с работодателями и их объединениями на проведение социально-культурных, оздоровительных и иных мероприятий. 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3. Доходы от участия в других организациях, проценты к получению, в том числе проценты, причитающиеся по выданным займам, проценты по ценным бумагам и проценты за пользование банком денежными средствами, находящимися на счете организации в этом банке, доходы от проводимых в соответствии с настоящим Уставом Профсоюза лекций, выставок, аукционов, спортивных и иных мероприятий, не запрещенных законом. 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4.   Доходы от гражданско-правовых сделок.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5.   Добровольные взносы и пожертвования.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6.   Иные не запрещенные законом доходы.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75590" y="146653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1341591" y="146653"/>
            <a:ext cx="818903" cy="81676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077238" y="2876364"/>
            <a:ext cx="10481627" cy="3897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b="1" dirty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>статьей 377 Трудового кодекса Российской </a:t>
            </a:r>
            <a:r>
              <a:rPr lang="ru-RU" sz="2200" b="1" dirty="0" smtClean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>Федерации;</a:t>
            </a:r>
            <a:endParaRPr lang="ru-RU" sz="2200" b="1" dirty="0">
              <a:solidFill>
                <a:srgbClr val="FFFFFF"/>
              </a:solidFill>
              <a:ea typeface="Calibri" pitchFamily="34" charset="0"/>
              <a:cs typeface="Times New Roman" pitchFamily="18" charset="0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>статьей 28 Федерального закона «О профессиональных союзах, их правах и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>       гарантиях деятельности» от 12.01.1996 г. №10-ФЗ      (ред. от 03.07.2016г</a:t>
            </a:r>
            <a:r>
              <a:rPr lang="ru-RU" sz="2200" b="1" dirty="0" smtClean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>.);</a:t>
            </a:r>
            <a:endParaRPr lang="ru-RU" sz="2200" b="1" dirty="0">
              <a:solidFill>
                <a:srgbClr val="FFFFFF"/>
              </a:solidFill>
              <a:ea typeface="Calibri" pitchFamily="34" charset="0"/>
              <a:cs typeface="Times New Roman" pitchFamily="18" charset="0"/>
            </a:endParaRPr>
          </a:p>
          <a:p>
            <a:pPr marL="342900" lvl="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b="1" dirty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коллективным договором, отраслевым </a:t>
            </a:r>
            <a:r>
              <a:rPr lang="ru-RU" sz="2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соглашением;</a:t>
            </a:r>
            <a:endParaRPr lang="ru-RU" sz="2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>статьей 56 Устава </a:t>
            </a:r>
            <a:r>
              <a:rPr lang="ru-RU" sz="2200" b="1" dirty="0" smtClean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>Профсоюза</a:t>
            </a:r>
            <a:r>
              <a:rPr lang="ru-RU" sz="2200" b="1" dirty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>;</a:t>
            </a:r>
            <a:endParaRPr lang="ru-RU" sz="2200" b="1" dirty="0">
              <a:solidFill>
                <a:srgbClr val="FFFFFF"/>
              </a:solidFill>
              <a:ea typeface="Calibri" pitchFamily="34" charset="0"/>
              <a:cs typeface="Times New Roman" pitchFamily="18" charset="0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>положением </a:t>
            </a:r>
            <a:r>
              <a:rPr lang="ru-RU" sz="2200" b="1" dirty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>о размере и порядке уплаты членами Профсоюза членских профсоюзных </a:t>
            </a:r>
            <a:r>
              <a:rPr lang="ru-RU" sz="2200" b="1" dirty="0" smtClean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>взносов.</a:t>
            </a:r>
            <a:endParaRPr lang="ru-RU" sz="2200" b="1" dirty="0">
              <a:solidFill>
                <a:srgbClr val="FFFFFF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3048" y="1591658"/>
            <a:ext cx="116993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Уплата членских профсоюзных взносов осуществляется в порядке, предусмотренном:</a:t>
            </a:r>
            <a:endParaRPr lang="ru-RU" sz="2400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60494" y="146653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0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6301" y="1228421"/>
            <a:ext cx="100959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Положение о размере и порядке уплаты членами Профсоюза членских профсоюзных взносов </a:t>
            </a:r>
            <a:r>
              <a:rPr lang="ru-RU" sz="3200" b="1" dirty="0" smtClean="0">
                <a:solidFill>
                  <a:srgbClr val="002060"/>
                </a:solidFill>
              </a:rPr>
              <a:t>содержит</a:t>
            </a:r>
            <a:r>
              <a:rPr lang="ru-RU" sz="3200" b="1" dirty="0">
                <a:solidFill>
                  <a:srgbClr val="002060"/>
                </a:solidFill>
              </a:rPr>
              <a:t>: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6300" y="2442402"/>
            <a:ext cx="10095979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</a:rPr>
              <a:t>Общие положения</a:t>
            </a:r>
            <a:endParaRPr lang="ru-RU" sz="2800" dirty="0">
              <a:solidFill>
                <a:srgbClr val="00206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</a:rPr>
              <a:t>Размер членского профсоюзного взноса</a:t>
            </a:r>
            <a:endParaRPr lang="ru-RU" sz="2800" dirty="0">
              <a:solidFill>
                <a:srgbClr val="00206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</a:rPr>
              <a:t>Порядок уплаты и учета членских профсоюзных взносов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</a:rPr>
              <a:t>Порядок перечисления членских профсоюзных взносов на счета организаций Профсоюза</a:t>
            </a:r>
            <a:endParaRPr lang="ru-RU" sz="2800" dirty="0">
              <a:solidFill>
                <a:srgbClr val="00206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</a:rPr>
              <a:t>Порядок распределения членских профсоюзных взносов по организационной структуре Профсоюза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52092" y="5827944"/>
            <a:ext cx="8514617" cy="923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</a:t>
            </a:r>
            <a:r>
              <a:rPr lang="ru-RU" dirty="0"/>
              <a:t>Утверждено </a:t>
            </a:r>
            <a:r>
              <a:rPr lang="ru-RU" dirty="0" smtClean="0"/>
              <a:t>постановлением </a:t>
            </a:r>
            <a:r>
              <a:rPr lang="en-US" dirty="0" smtClean="0"/>
              <a:t>VIII </a:t>
            </a:r>
            <a:r>
              <a:rPr lang="ru-RU" dirty="0"/>
              <a:t>Съезда Профсоюза </a:t>
            </a:r>
            <a:r>
              <a:rPr lang="ru-RU" dirty="0" smtClean="0"/>
              <a:t>от </a:t>
            </a:r>
            <a:r>
              <a:rPr lang="ru-RU" dirty="0"/>
              <a:t>14 октября 2020 года № 8-10</a:t>
            </a:r>
            <a:endParaRPr lang="ru-RU" sz="2000" dirty="0" smtClean="0">
              <a:solidFill>
                <a:srgbClr val="FFFFFF"/>
              </a:solidFill>
            </a:endParaRPr>
          </a:p>
          <a:p>
            <a:pPr algn="ctr"/>
            <a:endParaRPr lang="ru-RU" sz="2000" dirty="0" smtClean="0">
              <a:solidFill>
                <a:srgbClr val="FFFFFF"/>
              </a:solidFill>
            </a:endParaRPr>
          </a:p>
          <a:p>
            <a:pPr algn="ctr"/>
            <a:r>
              <a:rPr lang="ru-RU" sz="2000" dirty="0" smtClean="0">
                <a:solidFill>
                  <a:srgbClr val="FFFFFF"/>
                </a:solidFill>
              </a:rPr>
              <a:t>В соответствии с ПУНКТОМ </a:t>
            </a:r>
            <a:r>
              <a:rPr lang="ru-RU" sz="2000" dirty="0">
                <a:solidFill>
                  <a:srgbClr val="FFFFFF"/>
                </a:solidFill>
              </a:rPr>
              <a:t>4.12 </a:t>
            </a:r>
            <a:r>
              <a:rPr lang="ru-RU" sz="2000" dirty="0" smtClean="0">
                <a:solidFill>
                  <a:srgbClr val="FFFFFF"/>
                </a:solidFill>
              </a:rPr>
              <a:t>СТАТЬИ </a:t>
            </a:r>
            <a:r>
              <a:rPr lang="ru-RU" sz="2000" dirty="0">
                <a:solidFill>
                  <a:srgbClr val="FFFFFF"/>
                </a:solidFill>
              </a:rPr>
              <a:t>49 УСТАВА ПРОФСОЮЗА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1620" y="50778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2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553200" y="5514975"/>
            <a:ext cx="5381625" cy="1076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ПУНКТ 2.1 ПОЛОЖЕНИЯ</a:t>
            </a:r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904282" y="2804948"/>
            <a:ext cx="99250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Членский профсоюзный взнос устанавливается в размере  не менее одного процента </a:t>
            </a:r>
            <a:r>
              <a:rPr lang="ru-RU" sz="3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от начисленной ежемесячной заработной платы и других доходов, связанных с трудовой деятельностью, всех видов стипендий обучающихся.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2267" y="1495524"/>
            <a:ext cx="87306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Членский профсоюзный взнос 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160494" y="146653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88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7C9E1-04CD-9D4F-B8DB-DE9778AB1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46"/>
          <a:stretch>
            <a:fillRect/>
          </a:stretch>
        </p:blipFill>
        <p:spPr>
          <a:xfrm>
            <a:off x="478397" y="161925"/>
            <a:ext cx="1123223" cy="11202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60120" y="1957512"/>
            <a:ext cx="10095979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</a:rPr>
              <a:t>Перечень выплат, связанных с трудовой деятельностью работников и стипендий обучающихся, с которых уплачиваются членские профсоюзные взносы.</a:t>
            </a:r>
          </a:p>
          <a:p>
            <a:pPr algn="just"/>
            <a:endParaRPr lang="ru-RU" sz="2800" b="1" dirty="0">
              <a:solidFill>
                <a:srgbClr val="002060"/>
              </a:solidFill>
            </a:endParaRP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Перечень выплат, связанных с трудовой деятельностью работников и стипендий обучающихся, с которых с которых не уплачиваются членские профсоюзные взносы.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0546" y="5741096"/>
            <a:ext cx="8444280" cy="8502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Утверждены </a:t>
            </a:r>
            <a:r>
              <a:rPr lang="ru-RU" sz="2000" dirty="0"/>
              <a:t>постановлением Исполкома </a:t>
            </a:r>
            <a:r>
              <a:rPr lang="ru-RU" sz="2000" dirty="0" smtClean="0"/>
              <a:t>Профсоюза от 25.12.2020 г. № 5-7</a:t>
            </a:r>
          </a:p>
          <a:p>
            <a:pPr algn="ctr"/>
            <a:r>
              <a:rPr lang="ru-RU" sz="2000" dirty="0" smtClean="0"/>
              <a:t> </a:t>
            </a:r>
          </a:p>
          <a:p>
            <a:pPr algn="ctr"/>
            <a:r>
              <a:rPr lang="ru-RU" sz="2000" dirty="0" smtClean="0">
                <a:solidFill>
                  <a:srgbClr val="FFFFFF"/>
                </a:solidFill>
              </a:rPr>
              <a:t>В соответствии с пунктом 6.28. статьи 51 Устава Профсоюза</a:t>
            </a:r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60494" y="146653"/>
            <a:ext cx="9436021" cy="10093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r>
              <a:rPr 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ОБЩЕРОССИЙСКИЙ ПРОФСОЮЗ 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ОБРАЗОВАНИЯ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Орловская областная организация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22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vi Powerpoint Template">
  <a:themeElements>
    <a:clrScheme name="Crypto Dark">
      <a:dk1>
        <a:srgbClr val="FEFFFE"/>
      </a:dk1>
      <a:lt1>
        <a:srgbClr val="001847"/>
      </a:lt1>
      <a:dk2>
        <a:srgbClr val="FEFFFE"/>
      </a:dk2>
      <a:lt2>
        <a:srgbClr val="001847"/>
      </a:lt2>
      <a:accent1>
        <a:srgbClr val="2574FB"/>
      </a:accent1>
      <a:accent2>
        <a:srgbClr val="6A11CA"/>
      </a:accent2>
      <a:accent3>
        <a:srgbClr val="2574FB"/>
      </a:accent3>
      <a:accent4>
        <a:srgbClr val="1162E8"/>
      </a:accent4>
      <a:accent5>
        <a:srgbClr val="0A55D3"/>
      </a:accent5>
      <a:accent6>
        <a:srgbClr val="074CC1"/>
      </a:accent6>
      <a:hlink>
        <a:srgbClr val="5352F5"/>
      </a:hlink>
      <a:folHlink>
        <a:srgbClr val="BFBFB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&amp;D-Powerpoint Template_16x9" id="{D6003E70-2833-4847-828A-A182BBF6C8FF}" vid="{85D7DE89-D8E2-D743-952C-ED1FA0F184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2789</TotalTime>
  <Words>1968</Words>
  <Application>Microsoft Office PowerPoint</Application>
  <PresentationFormat>Широкоэкранный</PresentationFormat>
  <Paragraphs>406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44" baseType="lpstr">
      <vt:lpstr>맑은 고딕</vt:lpstr>
      <vt:lpstr>Arial</vt:lpstr>
      <vt:lpstr>Calibri</vt:lpstr>
      <vt:lpstr>Calibri Light</vt:lpstr>
      <vt:lpstr>等线</vt:lpstr>
      <vt:lpstr>Georgia</vt:lpstr>
      <vt:lpstr>Times New Roman</vt:lpstr>
      <vt:lpstr>Verdana</vt:lpstr>
      <vt:lpstr>Wingdings</vt:lpstr>
      <vt:lpstr>Ravi Powerpoint Template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Главный бухгалтер</cp:lastModifiedBy>
  <cp:revision>330</cp:revision>
  <cp:lastPrinted>2020-11-30T07:33:22Z</cp:lastPrinted>
  <dcterms:created xsi:type="dcterms:W3CDTF">2017-06-04T03:43:17Z</dcterms:created>
  <dcterms:modified xsi:type="dcterms:W3CDTF">2021-01-25T15:48:58Z</dcterms:modified>
</cp:coreProperties>
</file>